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32"/>
  </p:notesMasterIdLst>
  <p:handoutMasterIdLst>
    <p:handoutMasterId r:id="rId33"/>
  </p:handout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1" r:id="rId15"/>
    <p:sldId id="290"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Lst>
  <p:sldSz cx="9144000" cy="6858000" type="screen4x3"/>
  <p:notesSz cx="6797675" cy="9926638"/>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showGuides="1">
      <p:cViewPr>
        <p:scale>
          <a:sx n="60" d="100"/>
          <a:sy n="60" d="100"/>
        </p:scale>
        <p:origin x="-1566" y="-210"/>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74" y="0"/>
            <a:ext cx="2945659" cy="496332"/>
          </a:xfrm>
          <a:prstGeom prst="rect">
            <a:avLst/>
          </a:prstGeom>
        </p:spPr>
        <p:txBody>
          <a:bodyPr vert="horz" lIns="91440" tIns="45720" rIns="91440" bIns="45720" rtlCol="1"/>
          <a:lstStyle>
            <a:lvl1pPr algn="l">
              <a:defRPr sz="1200"/>
            </a:lvl1pPr>
          </a:lstStyle>
          <a:p>
            <a:fld id="{18245F51-A344-42B6-BAD3-70E3725EA3D6}" type="datetimeFigureOut">
              <a:rPr lang="ar-EG" smtClean="0"/>
              <a:t>17/03/1442</a:t>
            </a:fld>
            <a:endParaRPr lang="ar-EG"/>
          </a:p>
        </p:txBody>
      </p:sp>
      <p:sp>
        <p:nvSpPr>
          <p:cNvPr id="4" name="Footer Placeholder 3"/>
          <p:cNvSpPr>
            <a:spLocks noGrp="1"/>
          </p:cNvSpPr>
          <p:nvPr>
            <p:ph type="ftr" sz="quarter" idx="2"/>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74" y="9428583"/>
            <a:ext cx="2945659" cy="496332"/>
          </a:xfrm>
          <a:prstGeom prst="rect">
            <a:avLst/>
          </a:prstGeom>
        </p:spPr>
        <p:txBody>
          <a:bodyPr vert="horz" lIns="91440" tIns="45720" rIns="91440" bIns="45720" rtlCol="1" anchor="b"/>
          <a:lstStyle>
            <a:lvl1pPr algn="l">
              <a:defRPr sz="1200"/>
            </a:lvl1pPr>
          </a:lstStyle>
          <a:p>
            <a:fld id="{FEF2A695-77AF-45CA-ACEE-29C0641ED557}" type="slidenum">
              <a:rPr lang="ar-EG" smtClean="0"/>
              <a:t>‹#›</a:t>
            </a:fld>
            <a:endParaRPr lang="ar-EG"/>
          </a:p>
        </p:txBody>
      </p:sp>
    </p:spTree>
    <p:extLst>
      <p:ext uri="{BB962C8B-B14F-4D97-AF65-F5344CB8AC3E}">
        <p14:creationId xmlns:p14="http://schemas.microsoft.com/office/powerpoint/2010/main" val="107210112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350C72DA-9A7E-4F7F-96E2-11F6F21B5D38}" type="datetimeFigureOut">
              <a:rPr lang="ar-EG" smtClean="0"/>
              <a:t>17/03/1442</a:t>
            </a:fld>
            <a:endParaRPr lang="ar-E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6B9DDF7B-7256-48FF-B612-76495E25C6FE}" type="slidenum">
              <a:rPr lang="ar-EG" smtClean="0"/>
              <a:t>‹#›</a:t>
            </a:fld>
            <a:endParaRPr lang="ar-EG"/>
          </a:p>
        </p:txBody>
      </p:sp>
    </p:spTree>
    <p:extLst>
      <p:ext uri="{BB962C8B-B14F-4D97-AF65-F5344CB8AC3E}">
        <p14:creationId xmlns:p14="http://schemas.microsoft.com/office/powerpoint/2010/main" val="489282312"/>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20" name="Footer Placeholder 19"/>
          <p:cNvSpPr>
            <a:spLocks noGrp="1"/>
          </p:cNvSpPr>
          <p:nvPr>
            <p:ph type="ftr" sz="quarter" idx="11"/>
          </p:nvPr>
        </p:nvSpPr>
        <p:spPr/>
        <p:txBody>
          <a:bodyPr/>
          <a:lstStyle>
            <a:extLst/>
          </a:lstStyle>
          <a:p>
            <a:endParaRPr lang="ar-EG"/>
          </a:p>
        </p:txBody>
      </p:sp>
      <p:sp>
        <p:nvSpPr>
          <p:cNvPr id="10" name="Slide Number Placeholder 9"/>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F08ABB1F-1ED2-4B9D-A3F8-9BEEE30300EB}" type="slidenum">
              <a:rPr lang="ar-EG" smtClean="0"/>
              <a:t>‹#›</a:t>
            </a:fld>
            <a:endParaRPr lang="ar-EG"/>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ar-EG"/>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EG"/>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08ABB1F-1ED2-4B9D-A3F8-9BEEE30300EB}" type="slidenum">
              <a:rPr lang="ar-EG" smtClean="0"/>
              <a:t>‹#›</a:t>
            </a:fld>
            <a:endParaRPr lang="ar-EG"/>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339" y="476672"/>
            <a:ext cx="7124328" cy="1584176"/>
          </a:xfrm>
        </p:spPr>
        <p:txBody>
          <a:bodyPr>
            <a:noAutofit/>
          </a:bodyPr>
          <a:lstStyle/>
          <a:p>
            <a:pPr marL="182880" indent="0" algn="ctr">
              <a:buNone/>
            </a:pPr>
            <a:r>
              <a:rPr lang="ar-EG" sz="4400" b="1"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المحاضرة الثامنة</a:t>
            </a:r>
            <a: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r>
            <a:b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br>
            <a:r>
              <a:rPr lang="ar-EG" sz="44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تصميم القوابض الإحتكاكية</a:t>
            </a:r>
            <a:endParaRPr lang="ar-EG" sz="4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Rectangle 3"/>
          <p:cNvSpPr/>
          <p:nvPr/>
        </p:nvSpPr>
        <p:spPr>
          <a:xfrm>
            <a:off x="1403647" y="2276872"/>
            <a:ext cx="7200799" cy="3139321"/>
          </a:xfrm>
          <a:prstGeom prst="rect">
            <a:avLst/>
          </a:prstGeom>
        </p:spPr>
        <p:txBody>
          <a:bodyPr wrap="square">
            <a:spAutoFit/>
          </a:bodyPr>
          <a:lstStyle/>
          <a:p>
            <a:pPr marL="182880" algn="ctr">
              <a:lnSpc>
                <a:spcPct val="150000"/>
              </a:lnSpc>
              <a:spcBef>
                <a:spcPct val="0"/>
              </a:spcBef>
            </a:pPr>
            <a:r>
              <a:rPr lang="ar-EG"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لمقرر </a:t>
            </a:r>
            <a:r>
              <a:rPr lang="en-US"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 تصميم </a:t>
            </a:r>
            <a:r>
              <a:rPr lang="ar-EG"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آلات </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زراعية</a:t>
            </a:r>
          </a:p>
          <a:p>
            <a:pPr marL="182880" algn="ctr">
              <a:lnSpc>
                <a:spcPct val="150000"/>
              </a:lnSpc>
              <a:spcBef>
                <a:spcPct val="0"/>
              </a:spcBef>
            </a:pP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الفرقة الرابعة – هندسة زراعية </a:t>
            </a:r>
          </a:p>
          <a:p>
            <a:pPr marL="182880" algn="ctr">
              <a:lnSpc>
                <a:spcPct val="150000"/>
              </a:lnSpc>
              <a:spcBef>
                <a:spcPct val="0"/>
              </a:spcBef>
            </a:pP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العام الجامعي </a:t>
            </a:r>
            <a:r>
              <a:rPr lang="ar-EG"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2020</a:t>
            </a:r>
            <a:r>
              <a:rPr lang="en-US" sz="4400" b="1" dirty="0"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a:t>
            </a:r>
            <a:r>
              <a:rPr lang="ar-EG" sz="4400" b="1" smtClean="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rPr>
              <a:t> 2021م</a:t>
            </a:r>
            <a:endParaRPr lang="en-US" sz="4400" b="1" dirty="0">
              <a:effectLst>
                <a:outerShdw blurRad="38100" dist="38100" dir="2700000" algn="tl">
                  <a:srgbClr val="000000">
                    <a:alpha val="43137"/>
                  </a:srgbClr>
                </a:outerShdw>
              </a:effectLst>
              <a:latin typeface="Sakkal Majalla" panose="02000000000000000000" pitchFamily="2" charset="-78"/>
              <a:ea typeface="+mj-ea"/>
              <a:cs typeface="Sakkal Majalla" panose="02000000000000000000" pitchFamily="2" charset="-78"/>
            </a:endParaRPr>
          </a:p>
        </p:txBody>
      </p:sp>
    </p:spTree>
    <p:extLst>
      <p:ext uri="{BB962C8B-B14F-4D97-AF65-F5344CB8AC3E}">
        <p14:creationId xmlns:p14="http://schemas.microsoft.com/office/powerpoint/2010/main" val="4151845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6336704" cy="648072"/>
          </a:xfrm>
        </p:spPr>
        <p:txBody>
          <a:bodyPr>
            <a:normAutofit/>
          </a:bodyPr>
          <a:lstStyle/>
          <a:p>
            <a:pPr marL="182880" algn="ctr"/>
            <a:r>
              <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نظريات تقدير العزم للقوابض </a:t>
            </a:r>
          </a:p>
        </p:txBody>
      </p:sp>
      <p:sp>
        <p:nvSpPr>
          <p:cNvPr id="3" name="Rectangle 2"/>
          <p:cNvSpPr/>
          <p:nvPr/>
        </p:nvSpPr>
        <p:spPr>
          <a:xfrm>
            <a:off x="1362290" y="980728"/>
            <a:ext cx="7416824" cy="5262979"/>
          </a:xfrm>
          <a:prstGeom prst="rect">
            <a:avLst/>
          </a:prstGeom>
        </p:spPr>
        <p:txBody>
          <a:bodyPr wrap="square">
            <a:spAutoFit/>
          </a:bodyPr>
          <a:lstStyle/>
          <a:p>
            <a:pPr algn="ctr">
              <a:lnSpc>
                <a:spcPct val="200000"/>
              </a:lnSpc>
            </a:pPr>
            <a:r>
              <a:rPr lang="ar-EG" sz="2800" b="1" dirty="0">
                <a:latin typeface="Calibri"/>
                <a:ea typeface="Calibri"/>
                <a:cs typeface="Sakkal Majalla"/>
              </a:rPr>
              <a:t>أولا: نظرية الضغط المنتظم </a:t>
            </a:r>
            <a:r>
              <a:rPr lang="en-US" sz="2800" b="1" dirty="0">
                <a:latin typeface="Calibri"/>
                <a:ea typeface="Calibri"/>
                <a:cs typeface="Sakkal Majalla"/>
              </a:rPr>
              <a:t>Uniform Pressure Theory</a:t>
            </a:r>
          </a:p>
          <a:p>
            <a:pPr algn="just">
              <a:lnSpc>
                <a:spcPct val="200000"/>
              </a:lnSpc>
            </a:pPr>
            <a:r>
              <a:rPr lang="ar-EG" sz="2800" b="1" dirty="0">
                <a:latin typeface="Calibri"/>
                <a:ea typeface="Calibri"/>
                <a:cs typeface="Sakkal Majalla"/>
              </a:rPr>
              <a:t>تستخدم هذه النظرية في حالة القوابض الجديدة الملحق بها عدد من اليايات التي تتسبب في أن يظل الضغط ثابت وموزع بإنتظام على المساحة السطحية الكلية لقرص الإحتكاك. اي أن الفرضية المبنية </a:t>
            </a:r>
            <a:r>
              <a:rPr lang="ar-EG" sz="2800" b="1" dirty="0" smtClean="0">
                <a:latin typeface="Calibri"/>
                <a:ea typeface="Calibri"/>
                <a:cs typeface="Sakkal Majalla"/>
              </a:rPr>
              <a:t> عليها </a:t>
            </a:r>
            <a:r>
              <a:rPr lang="ar-EG" sz="2800" b="1" dirty="0">
                <a:latin typeface="Calibri"/>
                <a:ea typeface="Calibri"/>
                <a:cs typeface="Sakkal Majalla"/>
              </a:rPr>
              <a:t>تلك النظرية إعتبار شدة الضغط ثابتة </a:t>
            </a:r>
            <a:r>
              <a:rPr lang="en-US" sz="2800" b="1" dirty="0">
                <a:latin typeface="Sakkal Majalla"/>
                <a:ea typeface="Calibri"/>
                <a:cs typeface="Arial"/>
              </a:rPr>
              <a:t>(</a:t>
            </a:r>
            <a:r>
              <a:rPr lang="en-US" sz="2800" b="1" i="1" dirty="0">
                <a:latin typeface="Times New Roman"/>
                <a:ea typeface="Calibri"/>
                <a:cs typeface="Arial"/>
              </a:rPr>
              <a:t>p</a:t>
            </a:r>
            <a:r>
              <a:rPr lang="en-US" sz="2800" b="1" dirty="0">
                <a:latin typeface="Sakkal Majalla"/>
                <a:ea typeface="Calibri"/>
                <a:cs typeface="Arial"/>
              </a:rPr>
              <a:t> = Constant)</a:t>
            </a:r>
            <a:r>
              <a:rPr lang="ar-EG" sz="2800" b="1" dirty="0">
                <a:latin typeface="Calibri"/>
                <a:ea typeface="Calibri"/>
                <a:cs typeface="Sakkal Majalla"/>
              </a:rPr>
              <a:t>. والشكل التالي يوضح توزيع الضغط الثابت على قرص الإحتكاك.</a:t>
            </a:r>
            <a:endParaRPr lang="en-US" sz="1400" b="1" dirty="0">
              <a:effectLst/>
              <a:latin typeface="Calibri"/>
              <a:ea typeface="Calibri"/>
              <a:cs typeface="Arial"/>
            </a:endParaRPr>
          </a:p>
        </p:txBody>
      </p:sp>
    </p:spTree>
    <p:extLst>
      <p:ext uri="{BB962C8B-B14F-4D97-AF65-F5344CB8AC3E}">
        <p14:creationId xmlns:p14="http://schemas.microsoft.com/office/powerpoint/2010/main" val="2861374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6336704" cy="648072"/>
          </a:xfrm>
        </p:spPr>
        <p:txBody>
          <a:bodyPr>
            <a:normAutofit fontScale="90000"/>
          </a:bodyPr>
          <a:lstStyle/>
          <a:p>
            <a:pPr marL="182880" algn="ctr"/>
            <a:r>
              <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توزيع الضغط </a:t>
            </a:r>
            <a:r>
              <a:rPr lang="ar-EG" sz="3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على </a:t>
            </a:r>
            <a:r>
              <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قرص </a:t>
            </a:r>
            <a:r>
              <a:rPr lang="ar-EG" sz="3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الإحتكاك لنظرية الضغط المنتظم</a:t>
            </a:r>
            <a:endPar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5" name="Picture 4"/>
          <p:cNvPicPr/>
          <p:nvPr/>
        </p:nvPicPr>
        <p:blipFill rotWithShape="1">
          <a:blip r:embed="rId2">
            <a:biLevel thresh="75000"/>
          </a:blip>
          <a:srcRect l="7438" t="5427" r="26338" b="11241"/>
          <a:stretch/>
        </p:blipFill>
        <p:spPr bwMode="auto">
          <a:xfrm>
            <a:off x="2141522" y="1196752"/>
            <a:ext cx="5033838" cy="3918900"/>
          </a:xfrm>
          <a:prstGeom prst="rect">
            <a:avLst/>
          </a:prstGeom>
          <a:ln>
            <a:noFill/>
          </a:ln>
          <a:extLst>
            <a:ext uri="{53640926-AAD7-44D8-BBD7-CCE9431645EC}">
              <a14:shadowObscured xmlns:a14="http://schemas.microsoft.com/office/drawing/2010/main"/>
            </a:ext>
          </a:extLst>
        </p:spPr>
      </p:pic>
      <p:pic>
        <p:nvPicPr>
          <p:cNvPr id="7" name="Picture 6"/>
          <p:cNvPicPr/>
          <p:nvPr/>
        </p:nvPicPr>
        <p:blipFill>
          <a:blip r:embed="rId3">
            <a:biLevel thresh="75000"/>
          </a:blip>
          <a:stretch>
            <a:fillRect/>
          </a:stretch>
        </p:blipFill>
        <p:spPr>
          <a:xfrm>
            <a:off x="2987824" y="5336072"/>
            <a:ext cx="3827496" cy="1224136"/>
          </a:xfrm>
          <a:prstGeom prst="rect">
            <a:avLst/>
          </a:prstGeom>
        </p:spPr>
      </p:pic>
    </p:spTree>
    <p:extLst>
      <p:ext uri="{BB962C8B-B14F-4D97-AF65-F5344CB8AC3E}">
        <p14:creationId xmlns:p14="http://schemas.microsoft.com/office/powerpoint/2010/main" val="421615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60648"/>
            <a:ext cx="6336704" cy="648072"/>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نظريات تقدير العزم للقوابض </a:t>
            </a:r>
          </a:p>
        </p:txBody>
      </p:sp>
      <p:sp>
        <p:nvSpPr>
          <p:cNvPr id="3" name="Rectangle 2"/>
          <p:cNvSpPr/>
          <p:nvPr/>
        </p:nvSpPr>
        <p:spPr>
          <a:xfrm>
            <a:off x="1259632" y="980728"/>
            <a:ext cx="7632848" cy="5309146"/>
          </a:xfrm>
          <a:prstGeom prst="rect">
            <a:avLst/>
          </a:prstGeom>
        </p:spPr>
        <p:txBody>
          <a:bodyPr wrap="square">
            <a:spAutoFit/>
          </a:bodyPr>
          <a:lstStyle/>
          <a:p>
            <a:pPr algn="ctr">
              <a:lnSpc>
                <a:spcPct val="150000"/>
              </a:lnSpc>
            </a:pPr>
            <a:r>
              <a:rPr lang="ar-EG" sz="3000" b="1" dirty="0">
                <a:effectLst>
                  <a:outerShdw blurRad="38100" dist="38100" dir="2700000" algn="tl">
                    <a:srgbClr val="000000">
                      <a:alpha val="43137"/>
                    </a:srgbClr>
                  </a:outerShdw>
                </a:effectLst>
                <a:latin typeface="Calibri"/>
                <a:ea typeface="Calibri"/>
                <a:cs typeface="Sakkal Majalla"/>
              </a:rPr>
              <a:t>ثانيا: نظرية التآكل المنتظم </a:t>
            </a:r>
            <a:r>
              <a:rPr lang="en-US" sz="3000" b="1" dirty="0">
                <a:effectLst>
                  <a:outerShdw blurRad="38100" dist="38100" dir="2700000" algn="tl">
                    <a:srgbClr val="000000">
                      <a:alpha val="43137"/>
                    </a:srgbClr>
                  </a:outerShdw>
                </a:effectLst>
                <a:latin typeface="Calibri"/>
                <a:ea typeface="Calibri"/>
                <a:cs typeface="Sakkal Majalla"/>
              </a:rPr>
              <a:t>Uniform Wear </a:t>
            </a:r>
            <a:r>
              <a:rPr lang="en-US" sz="3000" b="1" dirty="0" smtClean="0">
                <a:effectLst>
                  <a:outerShdw blurRad="38100" dist="38100" dir="2700000" algn="tl">
                    <a:srgbClr val="000000">
                      <a:alpha val="43137"/>
                    </a:srgbClr>
                  </a:outerShdw>
                </a:effectLst>
                <a:latin typeface="Calibri"/>
                <a:ea typeface="Calibri"/>
                <a:cs typeface="Sakkal Majalla"/>
              </a:rPr>
              <a:t>Theory</a:t>
            </a:r>
            <a:endParaRPr lang="ar-EG" sz="3000" b="1" dirty="0" smtClean="0">
              <a:effectLst>
                <a:outerShdw blurRad="38100" dist="38100" dir="2700000" algn="tl">
                  <a:srgbClr val="000000">
                    <a:alpha val="43137"/>
                  </a:srgbClr>
                </a:outerShdw>
              </a:effectLst>
              <a:latin typeface="Calibri"/>
              <a:ea typeface="Calibri"/>
              <a:cs typeface="Sakkal Majalla"/>
            </a:endParaRPr>
          </a:p>
          <a:p>
            <a:pPr algn="just">
              <a:lnSpc>
                <a:spcPct val="150000"/>
              </a:lnSpc>
            </a:pPr>
            <a:r>
              <a:rPr lang="ar-EG" sz="2800" b="1" dirty="0">
                <a:effectLst>
                  <a:outerShdw blurRad="38100" dist="38100" dir="2700000" algn="tl">
                    <a:srgbClr val="000000">
                      <a:alpha val="43137"/>
                    </a:srgbClr>
                  </a:outerShdw>
                </a:effectLst>
                <a:latin typeface="Calibri"/>
                <a:ea typeface="Calibri"/>
                <a:cs typeface="Sakkal Majalla"/>
              </a:rPr>
              <a:t>تستخدم هذه النظرية في حالة القوابض المستعملة وتفترض أن التآكل  موزع بانتظام على المساحة السطحية الكلية لقرص الإحتكاك , اي </a:t>
            </a:r>
            <a:r>
              <a:rPr lang="ar-EG" sz="2800" b="1" dirty="0" smtClean="0">
                <a:effectLst>
                  <a:outerShdw blurRad="38100" dist="38100" dir="2700000" algn="tl">
                    <a:srgbClr val="000000">
                      <a:alpha val="43137"/>
                    </a:srgbClr>
                  </a:outerShdw>
                </a:effectLst>
                <a:latin typeface="Calibri"/>
                <a:ea typeface="Calibri"/>
                <a:cs typeface="Sakkal Majalla"/>
              </a:rPr>
              <a:t>أنها تعتبر التآكل ثابت </a:t>
            </a:r>
            <a:r>
              <a:rPr lang="en-US" sz="2800" b="1" dirty="0" smtClean="0">
                <a:effectLst>
                  <a:outerShdw blurRad="38100" dist="38100" dir="2700000" algn="tl">
                    <a:srgbClr val="000000">
                      <a:alpha val="43137"/>
                    </a:srgbClr>
                  </a:outerShdw>
                </a:effectLst>
                <a:latin typeface="Calibri"/>
                <a:ea typeface="Calibri"/>
                <a:cs typeface="Sakkal Majalla"/>
              </a:rPr>
              <a:t>Wear </a:t>
            </a:r>
            <a:r>
              <a:rPr lang="en-US" sz="2800" b="1" dirty="0">
                <a:effectLst>
                  <a:outerShdw blurRad="38100" dist="38100" dir="2700000" algn="tl">
                    <a:srgbClr val="000000">
                      <a:alpha val="43137"/>
                    </a:srgbClr>
                  </a:outerShdw>
                </a:effectLst>
                <a:latin typeface="Calibri"/>
                <a:ea typeface="Calibri"/>
                <a:cs typeface="Sakkal Majalla"/>
              </a:rPr>
              <a:t>= </a:t>
            </a:r>
            <a:r>
              <a:rPr lang="en-US" sz="2800" b="1" dirty="0" smtClean="0">
                <a:effectLst>
                  <a:outerShdw blurRad="38100" dist="38100" dir="2700000" algn="tl">
                    <a:srgbClr val="000000">
                      <a:alpha val="43137"/>
                    </a:srgbClr>
                  </a:outerShdw>
                </a:effectLst>
                <a:latin typeface="Calibri"/>
                <a:ea typeface="Calibri"/>
                <a:cs typeface="Sakkal Majalla"/>
              </a:rPr>
              <a:t>Constant</a:t>
            </a:r>
            <a:r>
              <a:rPr lang="ar-EG" sz="2800" b="1" dirty="0" smtClean="0">
                <a:effectLst>
                  <a:outerShdw blurRad="38100" dist="38100" dir="2700000" algn="tl">
                    <a:srgbClr val="000000">
                      <a:alpha val="43137"/>
                    </a:srgbClr>
                  </a:outerShdw>
                </a:effectLst>
                <a:latin typeface="Calibri"/>
                <a:ea typeface="Calibri"/>
                <a:cs typeface="Sakkal Majalla"/>
              </a:rPr>
              <a:t> وطبقا </a:t>
            </a:r>
            <a:r>
              <a:rPr lang="ar-EG" sz="2800" b="1" dirty="0">
                <a:effectLst>
                  <a:outerShdw blurRad="38100" dist="38100" dir="2700000" algn="tl">
                    <a:srgbClr val="000000">
                      <a:alpha val="43137"/>
                    </a:srgbClr>
                  </a:outerShdw>
                </a:effectLst>
                <a:latin typeface="Calibri"/>
                <a:ea typeface="Calibri"/>
                <a:cs typeface="Sakkal Majalla"/>
              </a:rPr>
              <a:t>لتلك النظرية فإن التآكل المحوري لقرص الإحتكاك يتناسب مع الشغل الناتج من الإحتكاك كما أن الشغل المبذول بواسطة قوة الإحتكاك عند نصف القطر </a:t>
            </a:r>
            <a:r>
              <a:rPr lang="en-US" sz="2800" b="1" dirty="0" smtClean="0">
                <a:effectLst>
                  <a:outerShdw blurRad="38100" dist="38100" dir="2700000" algn="tl">
                    <a:srgbClr val="000000">
                      <a:alpha val="43137"/>
                    </a:srgbClr>
                  </a:outerShdw>
                </a:effectLst>
                <a:latin typeface="Calibri"/>
                <a:ea typeface="Calibri"/>
                <a:cs typeface="Sakkal Majalla"/>
              </a:rPr>
              <a:t>(r</a:t>
            </a:r>
            <a:r>
              <a:rPr lang="en-US" sz="2800" b="1" dirty="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 يتناسب </a:t>
            </a:r>
            <a:r>
              <a:rPr lang="ar-EG" sz="2800" b="1" dirty="0">
                <a:effectLst>
                  <a:outerShdw blurRad="38100" dist="38100" dir="2700000" algn="tl">
                    <a:srgbClr val="000000">
                      <a:alpha val="43137"/>
                    </a:srgbClr>
                  </a:outerShdw>
                </a:effectLst>
                <a:latin typeface="Calibri"/>
                <a:ea typeface="Calibri"/>
                <a:cs typeface="Sakkal Majalla"/>
              </a:rPr>
              <a:t>مع كلا من قوة الإحتكاك </a:t>
            </a:r>
            <a:r>
              <a:rPr lang="en-US" sz="2800" b="1" dirty="0" smtClean="0">
                <a:effectLst>
                  <a:outerShdw blurRad="38100" dist="38100" dir="2700000" algn="tl">
                    <a:srgbClr val="000000">
                      <a:alpha val="43137"/>
                    </a:srgbClr>
                  </a:outerShdw>
                </a:effectLst>
                <a:latin typeface="Calibri"/>
                <a:ea typeface="Calibri"/>
                <a:cs typeface="Sakkal Majalla"/>
              </a:rPr>
              <a:t>(</a:t>
            </a:r>
            <a:r>
              <a:rPr lang="ar-EG" sz="2800" b="1" dirty="0" smtClean="0">
                <a:effectLst>
                  <a:outerShdw blurRad="38100" dist="38100" dir="2700000" algn="tl">
                    <a:srgbClr val="000000">
                      <a:alpha val="43137"/>
                    </a:srgbClr>
                  </a:outerShdw>
                </a:effectLst>
                <a:latin typeface="Calibri"/>
                <a:ea typeface="Calibri"/>
                <a:cs typeface="Sakkal Majalla"/>
                <a:sym typeface="Symbol"/>
              </a:rPr>
              <a:t></a:t>
            </a:r>
            <a:r>
              <a:rPr lang="en-US" sz="2800" b="1" dirty="0" smtClean="0">
                <a:effectLst>
                  <a:outerShdw blurRad="38100" dist="38100" dir="2700000" algn="tl">
                    <a:srgbClr val="000000">
                      <a:alpha val="43137"/>
                    </a:srgbClr>
                  </a:outerShdw>
                </a:effectLst>
                <a:latin typeface="Calibri"/>
                <a:ea typeface="Calibri"/>
                <a:cs typeface="Sakkal Majalla"/>
              </a:rPr>
              <a:t>p</a:t>
            </a:r>
            <a:r>
              <a:rPr lang="en-US" sz="2800" b="1" dirty="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 وسرعة </a:t>
            </a:r>
            <a:r>
              <a:rPr lang="ar-EG" sz="2800" b="1" dirty="0">
                <a:effectLst>
                  <a:outerShdw blurRad="38100" dist="38100" dir="2700000" algn="tl">
                    <a:srgbClr val="000000">
                      <a:alpha val="43137"/>
                    </a:srgbClr>
                  </a:outerShdw>
                </a:effectLst>
                <a:latin typeface="Calibri"/>
                <a:ea typeface="Calibri"/>
                <a:cs typeface="Sakkal Majalla"/>
              </a:rPr>
              <a:t>الإحتكاك </a:t>
            </a:r>
            <a:r>
              <a:rPr lang="en-US" sz="2800" b="1" dirty="0" smtClean="0">
                <a:effectLst>
                  <a:outerShdw blurRad="38100" dist="38100" dir="2700000" algn="tl">
                    <a:srgbClr val="000000">
                      <a:alpha val="43137"/>
                    </a:srgbClr>
                  </a:outerShdw>
                </a:effectLst>
                <a:latin typeface="Calibri"/>
                <a:ea typeface="Calibri"/>
                <a:cs typeface="Sakkal Majalla"/>
              </a:rPr>
              <a:t>(2</a:t>
            </a:r>
            <a:r>
              <a:rPr lang="en-US" sz="2800" b="1" dirty="0" smtClean="0">
                <a:effectLst>
                  <a:outerShdw blurRad="38100" dist="38100" dir="2700000" algn="tl">
                    <a:srgbClr val="000000">
                      <a:alpha val="43137"/>
                    </a:srgbClr>
                  </a:outerShdw>
                </a:effectLst>
                <a:latin typeface="Calibri"/>
                <a:ea typeface="Calibri"/>
                <a:cs typeface="Sakkal Majalla"/>
                <a:sym typeface="Symbol"/>
              </a:rPr>
              <a:t></a:t>
            </a:r>
            <a:r>
              <a:rPr lang="en-US" sz="2800" b="1" dirty="0" smtClean="0">
                <a:effectLst>
                  <a:outerShdw blurRad="38100" dist="38100" dir="2700000" algn="tl">
                    <a:srgbClr val="000000">
                      <a:alpha val="43137"/>
                    </a:srgbClr>
                  </a:outerShdw>
                </a:effectLst>
                <a:latin typeface="Calibri"/>
                <a:ea typeface="Calibri"/>
                <a:cs typeface="Sakkal Majalla"/>
              </a:rPr>
              <a:t>rn</a:t>
            </a:r>
            <a:r>
              <a:rPr lang="en-US" sz="2800" b="1" dirty="0">
                <a:effectLst>
                  <a:outerShdw blurRad="38100" dist="38100" dir="2700000" algn="tl">
                    <a:srgbClr val="000000">
                      <a:alpha val="43137"/>
                    </a:srgbClr>
                  </a:outerShdw>
                </a:effectLst>
                <a:latin typeface="Calibri"/>
                <a:ea typeface="Calibri"/>
                <a:cs typeface="Sakkal Majalla"/>
              </a:rPr>
              <a:t>) </a:t>
            </a:r>
            <a:r>
              <a:rPr lang="ar-EG" sz="2800" b="1" dirty="0">
                <a:effectLst>
                  <a:outerShdw blurRad="38100" dist="38100" dir="2700000" algn="tl">
                    <a:srgbClr val="000000">
                      <a:alpha val="43137"/>
                    </a:srgbClr>
                  </a:outerShdw>
                </a:effectLst>
                <a:latin typeface="Calibri"/>
                <a:ea typeface="Calibri"/>
                <a:cs typeface="Sakkal Majalla"/>
              </a:rPr>
              <a:t>حيث </a:t>
            </a:r>
            <a:r>
              <a:rPr lang="en-US" sz="2800" b="1" dirty="0" smtClean="0">
                <a:effectLst>
                  <a:outerShdw blurRad="38100" dist="38100" dir="2700000" algn="tl">
                    <a:srgbClr val="000000">
                      <a:alpha val="43137"/>
                    </a:srgbClr>
                  </a:outerShdw>
                </a:effectLst>
                <a:latin typeface="Calibri"/>
                <a:ea typeface="Calibri"/>
                <a:cs typeface="Sakkal Majalla"/>
              </a:rPr>
              <a:t>(n</a:t>
            </a:r>
            <a:r>
              <a:rPr lang="en-US" sz="2800" b="1" dirty="0">
                <a:effectLst>
                  <a:outerShdw blurRad="38100" dist="38100" dir="2700000" algn="tl">
                    <a:srgbClr val="000000">
                      <a:alpha val="43137"/>
                    </a:srgbClr>
                  </a:outerShdw>
                </a:effectLst>
                <a:latin typeface="Calibri"/>
                <a:ea typeface="Calibri"/>
                <a:cs typeface="Sakkal Majalla"/>
              </a:rPr>
              <a:t>) </a:t>
            </a:r>
            <a:r>
              <a:rPr lang="ar-EG" sz="2800" b="1" dirty="0" smtClean="0">
                <a:effectLst>
                  <a:outerShdw blurRad="38100" dist="38100" dir="2700000" algn="tl">
                    <a:srgbClr val="000000">
                      <a:alpha val="43137"/>
                    </a:srgbClr>
                  </a:outerShdw>
                </a:effectLst>
                <a:latin typeface="Calibri"/>
                <a:ea typeface="Calibri"/>
                <a:cs typeface="Sakkal Majalla"/>
              </a:rPr>
              <a:t> السرعة </a:t>
            </a:r>
            <a:r>
              <a:rPr lang="ar-EG" sz="2800" b="1" dirty="0">
                <a:effectLst>
                  <a:outerShdw blurRad="38100" dist="38100" dir="2700000" algn="tl">
                    <a:srgbClr val="000000">
                      <a:alpha val="43137"/>
                    </a:srgbClr>
                  </a:outerShdw>
                </a:effectLst>
                <a:latin typeface="Calibri"/>
                <a:ea typeface="Calibri"/>
                <a:cs typeface="Sakkal Majalla"/>
              </a:rPr>
              <a:t>باللفة كل </a:t>
            </a:r>
            <a:r>
              <a:rPr lang="ar-EG" sz="2800" b="1" dirty="0" smtClean="0">
                <a:effectLst>
                  <a:outerShdw blurRad="38100" dist="38100" dir="2700000" algn="tl">
                    <a:srgbClr val="000000">
                      <a:alpha val="43137"/>
                    </a:srgbClr>
                  </a:outerShdw>
                </a:effectLst>
                <a:latin typeface="Calibri"/>
                <a:ea typeface="Calibri"/>
                <a:cs typeface="Sakkal Majalla"/>
              </a:rPr>
              <a:t>دقيقة.</a:t>
            </a:r>
            <a:endParaRPr lang="en-US" sz="1400" b="1" dirty="0">
              <a:effectLst>
                <a:outerShdw blurRad="38100" dist="38100" dir="2700000" algn="tl">
                  <a:srgbClr val="000000">
                    <a:alpha val="43137"/>
                  </a:srgbClr>
                </a:outerShdw>
              </a:effectLst>
              <a:latin typeface="Calibri"/>
              <a:ea typeface="Calibri"/>
              <a:cs typeface="Arial"/>
            </a:endParaRPr>
          </a:p>
        </p:txBody>
      </p:sp>
    </p:spTree>
    <p:extLst>
      <p:ext uri="{BB962C8B-B14F-4D97-AF65-F5344CB8AC3E}">
        <p14:creationId xmlns:p14="http://schemas.microsoft.com/office/powerpoint/2010/main" val="3355213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6336704" cy="648072"/>
          </a:xfrm>
        </p:spPr>
        <p:txBody>
          <a:bodyPr>
            <a:normAutofit fontScale="90000"/>
          </a:bodyPr>
          <a:lstStyle/>
          <a:p>
            <a:pPr marL="182880" algn="ctr"/>
            <a:r>
              <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توزيع الضغط </a:t>
            </a:r>
            <a:r>
              <a:rPr lang="ar-EG" sz="3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على </a:t>
            </a:r>
            <a:r>
              <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قرص </a:t>
            </a:r>
            <a:r>
              <a:rPr lang="ar-EG" sz="3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الإحتكاك لنظرية التآكل المنتظم</a:t>
            </a:r>
            <a:endPar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6" name="Picture 5"/>
          <p:cNvPicPr/>
          <p:nvPr/>
        </p:nvPicPr>
        <p:blipFill rotWithShape="1">
          <a:blip r:embed="rId2">
            <a:biLevel thresh="75000"/>
          </a:blip>
          <a:srcRect t="17942" r="2424" b="7791"/>
          <a:stretch/>
        </p:blipFill>
        <p:spPr bwMode="auto">
          <a:xfrm>
            <a:off x="1835697" y="1412776"/>
            <a:ext cx="6048672" cy="3384376"/>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5004048" y="1412776"/>
            <a:ext cx="1368152" cy="3416320"/>
          </a:xfrm>
          <a:prstGeom prst="rect">
            <a:avLst/>
          </a:prstGeom>
          <a:solidFill>
            <a:schemeClr val="bg1"/>
          </a:solidFill>
          <a:ln>
            <a:solidFill>
              <a:schemeClr val="bg1"/>
            </a:solidFill>
          </a:ln>
        </p:spPr>
        <p:txBody>
          <a:bodyPr wrap="square" rtlCol="1">
            <a:spAutoFit/>
          </a:bodyPr>
          <a:lstStyle/>
          <a:p>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ar-EG" dirty="0"/>
          </a:p>
          <a:p>
            <a:endParaRPr lang="ar-EG" dirty="0" smtClean="0"/>
          </a:p>
          <a:p>
            <a:endParaRPr lang="ar-EG" dirty="0"/>
          </a:p>
        </p:txBody>
      </p:sp>
      <p:pic>
        <p:nvPicPr>
          <p:cNvPr id="8" name="Picture 7"/>
          <p:cNvPicPr/>
          <p:nvPr/>
        </p:nvPicPr>
        <p:blipFill>
          <a:blip r:embed="rId3">
            <a:biLevel thresh="75000"/>
          </a:blip>
          <a:stretch>
            <a:fillRect/>
          </a:stretch>
        </p:blipFill>
        <p:spPr>
          <a:xfrm>
            <a:off x="3400879" y="5373216"/>
            <a:ext cx="3528392" cy="792088"/>
          </a:xfrm>
          <a:prstGeom prst="rect">
            <a:avLst/>
          </a:prstGeom>
        </p:spPr>
      </p:pic>
    </p:spTree>
    <p:extLst>
      <p:ext uri="{BB962C8B-B14F-4D97-AF65-F5344CB8AC3E}">
        <p14:creationId xmlns:p14="http://schemas.microsoft.com/office/powerpoint/2010/main" val="2256209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الإعتبارات التصميمية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لنظريتي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الضغط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والتآكل المنتظم</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259632" y="980728"/>
            <a:ext cx="7632848" cy="5078313"/>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ar-EG" sz="2400" b="1" dirty="0" smtClean="0">
                <a:effectLst>
                  <a:outerShdw blurRad="38100" dist="38100" dir="2700000" algn="tl">
                    <a:srgbClr val="000000">
                      <a:alpha val="43137"/>
                    </a:srgbClr>
                  </a:outerShdw>
                </a:effectLst>
                <a:latin typeface="Calibri"/>
                <a:ea typeface="Calibri"/>
                <a:cs typeface="Arial"/>
              </a:rPr>
              <a:t>نظرية </a:t>
            </a:r>
            <a:r>
              <a:rPr lang="ar-EG" sz="2400" b="1" dirty="0">
                <a:effectLst>
                  <a:outerShdw blurRad="38100" dist="38100" dir="2700000" algn="tl">
                    <a:srgbClr val="000000">
                      <a:alpha val="43137"/>
                    </a:srgbClr>
                  </a:outerShdw>
                </a:effectLst>
                <a:latin typeface="Calibri"/>
                <a:ea typeface="Calibri"/>
                <a:cs typeface="Arial"/>
              </a:rPr>
              <a:t>الضغط المنتظم هي الأنسب في حالة مإذا كانت البطانة الإحتكاكية جديدة ، بينما في حالة البطانة الاحتكاكية المستعملة  أي التي حدث بها تآكل ، فإن الجزء الأكبر من العمر التشغيلي للبطانة يخضع لمعيار التآكل المنتظم وفي هذه الحالة يتم إستخدام نظرية التآكل المنتظم في تصميم </a:t>
            </a:r>
            <a:r>
              <a:rPr lang="ar-EG" sz="2400" b="1" dirty="0" smtClean="0">
                <a:effectLst>
                  <a:outerShdw blurRad="38100" dist="38100" dir="2700000" algn="tl">
                    <a:srgbClr val="000000">
                      <a:alpha val="43137"/>
                    </a:srgbClr>
                  </a:outerShdw>
                </a:effectLst>
                <a:latin typeface="Calibri"/>
                <a:ea typeface="Calibri"/>
                <a:cs typeface="Arial"/>
              </a:rPr>
              <a:t>القوابض.</a:t>
            </a:r>
          </a:p>
          <a:p>
            <a:pPr marL="342900" indent="-342900" algn="just">
              <a:lnSpc>
                <a:spcPct val="150000"/>
              </a:lnSpc>
              <a:buFont typeface="Wingdings" panose="05000000000000000000" pitchFamily="2" charset="2"/>
              <a:buChar char="§"/>
            </a:pPr>
            <a:r>
              <a:rPr lang="ar-EG" sz="2400" b="1" dirty="0" smtClean="0">
                <a:effectLst>
                  <a:outerShdw blurRad="38100" dist="38100" dir="2700000" algn="tl">
                    <a:srgbClr val="000000">
                      <a:alpha val="43137"/>
                    </a:srgbClr>
                  </a:outerShdw>
                </a:effectLst>
                <a:latin typeface="Calibri"/>
                <a:ea typeface="Calibri"/>
                <a:cs typeface="Arial"/>
              </a:rPr>
              <a:t>معادلة </a:t>
            </a:r>
            <a:r>
              <a:rPr lang="ar-EG" sz="2400" b="1" dirty="0">
                <a:effectLst>
                  <a:outerShdw blurRad="38100" dist="38100" dir="2700000" algn="tl">
                    <a:srgbClr val="000000">
                      <a:alpha val="43137"/>
                    </a:srgbClr>
                  </a:outerShdw>
                </a:effectLst>
                <a:latin typeface="Calibri"/>
                <a:ea typeface="Calibri"/>
                <a:cs typeface="Arial"/>
              </a:rPr>
              <a:t>تقدير العزم الذي ينقله القابض بإستخدام نظرية التآكل المنتظم يمكن كتابتها على الصورة </a:t>
            </a:r>
            <a:r>
              <a:rPr lang="ar-EG" sz="2400" b="1" dirty="0" smtClean="0">
                <a:effectLst>
                  <a:outerShdw blurRad="38100" dist="38100" dir="2700000" algn="tl">
                    <a:srgbClr val="000000">
                      <a:alpha val="43137"/>
                    </a:srgbClr>
                  </a:outerShdw>
                </a:effectLst>
                <a:latin typeface="Calibri"/>
                <a:ea typeface="Calibri"/>
                <a:cs typeface="Arial"/>
              </a:rPr>
              <a:t>التالية:</a:t>
            </a:r>
          </a:p>
          <a:p>
            <a:pPr algn="just">
              <a:lnSpc>
                <a:spcPct val="150000"/>
              </a:lnSpc>
            </a:pPr>
            <a:r>
              <a:rPr lang="ar-EG" sz="2400" b="1" dirty="0">
                <a:effectLst>
                  <a:outerShdw blurRad="38100" dist="38100" dir="2700000" algn="tl">
                    <a:srgbClr val="000000">
                      <a:alpha val="43137"/>
                    </a:srgbClr>
                  </a:outerShdw>
                </a:effectLst>
                <a:latin typeface="Calibri"/>
                <a:ea typeface="Calibri"/>
                <a:cs typeface="Arial"/>
              </a:rPr>
              <a:t>	</a:t>
            </a:r>
          </a:p>
          <a:p>
            <a:pPr algn="just">
              <a:lnSpc>
                <a:spcPct val="150000"/>
              </a:lnSpc>
            </a:pPr>
            <a:r>
              <a:rPr lang="ar-EG" sz="2400" b="1" dirty="0">
                <a:effectLst>
                  <a:outerShdw blurRad="38100" dist="38100" dir="2700000" algn="tl">
                    <a:srgbClr val="000000">
                      <a:alpha val="43137"/>
                    </a:srgbClr>
                  </a:outerShdw>
                </a:effectLst>
                <a:latin typeface="Calibri"/>
                <a:ea typeface="Calibri"/>
                <a:cs typeface="Arial"/>
              </a:rPr>
              <a:t>	</a:t>
            </a:r>
            <a:r>
              <a:rPr lang="ar-EG" sz="2400" b="1" dirty="0" smtClean="0">
                <a:effectLst>
                  <a:outerShdw blurRad="38100" dist="38100" dir="2700000" algn="tl">
                    <a:srgbClr val="000000">
                      <a:alpha val="43137"/>
                    </a:srgbClr>
                  </a:outerShdw>
                </a:effectLst>
                <a:latin typeface="Calibri"/>
                <a:ea typeface="Calibri"/>
                <a:cs typeface="Arial"/>
              </a:rPr>
              <a:t>حيث</a:t>
            </a:r>
            <a:r>
              <a:rPr lang="ar-EG" sz="2400" b="1" dirty="0">
                <a:effectLst>
                  <a:outerShdw blurRad="38100" dist="38100" dir="2700000" algn="tl">
                    <a:srgbClr val="000000">
                      <a:alpha val="43137"/>
                    </a:srgbClr>
                  </a:outerShdw>
                </a:effectLst>
                <a:latin typeface="Calibri"/>
                <a:ea typeface="Calibri"/>
                <a:cs typeface="Arial"/>
              </a:rPr>
              <a:t>: </a:t>
            </a:r>
            <a:r>
              <a:rPr lang="en-US" sz="2400" b="1" dirty="0">
                <a:effectLst>
                  <a:outerShdw blurRad="38100" dist="38100" dir="2700000" algn="tl">
                    <a:srgbClr val="000000">
                      <a:alpha val="43137"/>
                    </a:srgbClr>
                  </a:outerShdw>
                </a:effectLst>
                <a:latin typeface="Calibri"/>
                <a:ea typeface="Calibri"/>
                <a:cs typeface="Arial"/>
              </a:rPr>
              <a:t>(</a:t>
            </a:r>
            <a:r>
              <a:rPr lang="en-US" sz="2400" b="1" dirty="0" err="1">
                <a:effectLst>
                  <a:outerShdw blurRad="38100" dist="38100" dir="2700000" algn="tl">
                    <a:srgbClr val="000000">
                      <a:alpha val="43137"/>
                    </a:srgbClr>
                  </a:outerShdw>
                </a:effectLst>
                <a:latin typeface="Calibri"/>
                <a:ea typeface="Calibri"/>
                <a:cs typeface="Arial"/>
              </a:rPr>
              <a:t>R</a:t>
            </a:r>
            <a:r>
              <a:rPr lang="en-US" sz="2400" b="1" baseline="-25000" dirty="0" err="1">
                <a:effectLst>
                  <a:outerShdw blurRad="38100" dist="38100" dir="2700000" algn="tl">
                    <a:srgbClr val="000000">
                      <a:alpha val="43137"/>
                    </a:srgbClr>
                  </a:outerShdw>
                </a:effectLst>
                <a:latin typeface="Calibri"/>
                <a:ea typeface="Calibri"/>
                <a:cs typeface="Arial"/>
              </a:rPr>
              <a:t>f</a:t>
            </a:r>
            <a:r>
              <a:rPr lang="en-US" sz="2400" b="1" dirty="0">
                <a:effectLst>
                  <a:outerShdw blurRad="38100" dist="38100" dir="2700000" algn="tl">
                    <a:srgbClr val="000000">
                      <a:alpha val="43137"/>
                    </a:srgbClr>
                  </a:outerShdw>
                </a:effectLst>
                <a:latin typeface="Calibri"/>
                <a:ea typeface="Calibri"/>
                <a:cs typeface="Arial"/>
              </a:rPr>
              <a:t>)</a:t>
            </a:r>
            <a:r>
              <a:rPr lang="ar-EG" sz="2400" b="1" dirty="0">
                <a:effectLst>
                  <a:outerShdw blurRad="38100" dist="38100" dir="2700000" algn="tl">
                    <a:srgbClr val="000000">
                      <a:alpha val="43137"/>
                    </a:srgbClr>
                  </a:outerShdw>
                </a:effectLst>
                <a:latin typeface="Calibri"/>
                <a:ea typeface="Calibri"/>
                <a:cs typeface="Arial"/>
              </a:rPr>
              <a:t>  = يطلق عليه نصف قطر الإحتكاك </a:t>
            </a:r>
            <a:r>
              <a:rPr lang="en-US" sz="2400" b="1" dirty="0">
                <a:effectLst>
                  <a:outerShdw blurRad="38100" dist="38100" dir="2700000" algn="tl">
                    <a:srgbClr val="000000">
                      <a:alpha val="43137"/>
                    </a:srgbClr>
                  </a:outerShdw>
                </a:effectLst>
                <a:latin typeface="Calibri"/>
                <a:ea typeface="Calibri"/>
                <a:cs typeface="Arial"/>
              </a:rPr>
              <a:t>Friction Radius </a:t>
            </a:r>
          </a:p>
        </p:txBody>
      </p:sp>
      <p:pic>
        <p:nvPicPr>
          <p:cNvPr id="4" name="Picture 3"/>
          <p:cNvPicPr/>
          <p:nvPr/>
        </p:nvPicPr>
        <p:blipFill rotWithShape="1">
          <a:blip r:embed="rId2">
            <a:biLevel thresh="75000"/>
          </a:blip>
          <a:srcRect t="26190"/>
          <a:stretch/>
        </p:blipFill>
        <p:spPr bwMode="auto">
          <a:xfrm>
            <a:off x="3491880" y="5013176"/>
            <a:ext cx="2664296" cy="6480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42160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632" y="260648"/>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الإعتبارات التصميمية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لنظريتي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الضغط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والتآكل المنتظم</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259632" y="980728"/>
            <a:ext cx="7632848" cy="5798510"/>
          </a:xfrm>
          <a:prstGeom prst="rect">
            <a:avLst/>
          </a:prstGeom>
        </p:spPr>
        <p:txBody>
          <a:bodyPr wrap="square">
            <a:spAutoFit/>
          </a:bodyPr>
          <a:lstStyle/>
          <a:p>
            <a:pPr marL="342900" indent="-342900" algn="just">
              <a:lnSpc>
                <a:spcPct val="150000"/>
              </a:lnSpc>
              <a:buFont typeface="Wingdings" panose="05000000000000000000" pitchFamily="2" charset="2"/>
              <a:buChar char="§"/>
            </a:pPr>
            <a:r>
              <a:rPr lang="ar-EG" sz="2400" b="1" dirty="0">
                <a:effectLst>
                  <a:outerShdw blurRad="38100" dist="38100" dir="2700000" algn="tl">
                    <a:srgbClr val="000000">
                      <a:alpha val="43137"/>
                    </a:srgbClr>
                  </a:outerShdw>
                </a:effectLst>
                <a:latin typeface="Calibri"/>
                <a:ea typeface="Calibri"/>
                <a:cs typeface="Arial"/>
              </a:rPr>
              <a:t>بالمثل معادلة تقدير العزم الذي ينقله القابض بإستخدام نظرية الضغط المنتظم يمكن كتابتها على الصورة </a:t>
            </a:r>
            <a:r>
              <a:rPr lang="ar-EG" sz="2400" b="1" dirty="0" smtClean="0">
                <a:effectLst>
                  <a:outerShdw blurRad="38100" dist="38100" dir="2700000" algn="tl">
                    <a:srgbClr val="000000">
                      <a:alpha val="43137"/>
                    </a:srgbClr>
                  </a:outerShdw>
                </a:effectLst>
                <a:latin typeface="Calibri"/>
                <a:ea typeface="Calibri"/>
                <a:cs typeface="Arial"/>
              </a:rPr>
              <a:t>التالية:</a:t>
            </a:r>
          </a:p>
          <a:p>
            <a:pPr marL="342900" indent="-342900" algn="just">
              <a:lnSpc>
                <a:spcPct val="150000"/>
              </a:lnSpc>
              <a:buFont typeface="Wingdings" panose="05000000000000000000" pitchFamily="2" charset="2"/>
              <a:buChar char="§"/>
            </a:pPr>
            <a:endParaRPr lang="ar-EG" sz="2400" b="1" dirty="0" smtClean="0">
              <a:effectLst>
                <a:outerShdw blurRad="38100" dist="38100" dir="2700000" algn="tl">
                  <a:srgbClr val="000000">
                    <a:alpha val="43137"/>
                  </a:srgbClr>
                </a:outerShdw>
              </a:effectLst>
              <a:latin typeface="Calibri"/>
              <a:ea typeface="Calibri"/>
              <a:cs typeface="Arial"/>
            </a:endParaRPr>
          </a:p>
          <a:p>
            <a:pPr marL="342900" indent="-342900" algn="just">
              <a:lnSpc>
                <a:spcPct val="150000"/>
              </a:lnSpc>
              <a:buFont typeface="Wingdings" panose="05000000000000000000" pitchFamily="2" charset="2"/>
              <a:buChar char="§"/>
            </a:pPr>
            <a:r>
              <a:rPr lang="ar-EG" sz="2400" b="1" dirty="0" smtClean="0">
                <a:effectLst>
                  <a:outerShdw blurRad="38100" dist="38100" dir="2700000" algn="tl">
                    <a:srgbClr val="000000">
                      <a:alpha val="43137"/>
                    </a:srgbClr>
                  </a:outerShdw>
                </a:effectLst>
                <a:latin typeface="Calibri"/>
                <a:ea typeface="Calibri"/>
                <a:cs typeface="Arial"/>
              </a:rPr>
              <a:t>نصف </a:t>
            </a:r>
            <a:r>
              <a:rPr lang="ar-EG" sz="2400" b="1" dirty="0">
                <a:effectLst>
                  <a:outerShdw blurRad="38100" dist="38100" dir="2700000" algn="tl">
                    <a:srgbClr val="000000">
                      <a:alpha val="43137"/>
                    </a:srgbClr>
                  </a:outerShdw>
                </a:effectLst>
                <a:latin typeface="Calibri"/>
                <a:ea typeface="Calibri"/>
                <a:cs typeface="Arial"/>
              </a:rPr>
              <a:t>القطر الإحتكاكي للقوابض الجديدة أكبر منه في حالة القوابض المستعملة </a:t>
            </a:r>
            <a:r>
              <a:rPr lang="ar-EG" sz="2400" b="1" dirty="0" smtClean="0">
                <a:effectLst>
                  <a:outerShdw blurRad="38100" dist="38100" dir="2700000" algn="tl">
                    <a:srgbClr val="000000">
                      <a:alpha val="43137"/>
                    </a:srgbClr>
                  </a:outerShdw>
                </a:effectLst>
                <a:latin typeface="Calibri"/>
                <a:ea typeface="Calibri"/>
                <a:cs typeface="Arial"/>
              </a:rPr>
              <a:t>وينتج عن ذلك أن العزم </a:t>
            </a:r>
            <a:r>
              <a:rPr lang="ar-EG" sz="2400" b="1" dirty="0">
                <a:effectLst>
                  <a:outerShdw blurRad="38100" dist="38100" dir="2700000" algn="tl">
                    <a:srgbClr val="000000">
                      <a:alpha val="43137"/>
                    </a:srgbClr>
                  </a:outerShdw>
                </a:effectLst>
                <a:latin typeface="Calibri"/>
                <a:ea typeface="Calibri"/>
                <a:cs typeface="Arial"/>
              </a:rPr>
              <a:t>المنقول بواسطة القوابض الجديدة </a:t>
            </a:r>
            <a:r>
              <a:rPr lang="ar-EG" sz="2400" b="1" dirty="0" smtClean="0">
                <a:effectLst>
                  <a:outerShdw blurRad="38100" dist="38100" dir="2700000" algn="tl">
                    <a:srgbClr val="000000">
                      <a:alpha val="43137"/>
                    </a:srgbClr>
                  </a:outerShdw>
                </a:effectLst>
                <a:latin typeface="Calibri"/>
                <a:ea typeface="Calibri"/>
                <a:cs typeface="Arial"/>
              </a:rPr>
              <a:t>يكون </a:t>
            </a:r>
            <a:r>
              <a:rPr lang="ar-EG" sz="2400" b="1" dirty="0">
                <a:effectLst>
                  <a:outerShdw blurRad="38100" dist="38100" dir="2700000" algn="tl">
                    <a:srgbClr val="000000">
                      <a:alpha val="43137"/>
                    </a:srgbClr>
                  </a:outerShdw>
                </a:effectLst>
                <a:latin typeface="Calibri"/>
                <a:ea typeface="Calibri"/>
                <a:cs typeface="Arial"/>
              </a:rPr>
              <a:t>أكبر من العزم المنقول عن طريق القوابض </a:t>
            </a:r>
            <a:r>
              <a:rPr lang="ar-EG" sz="2400" b="1" dirty="0" smtClean="0">
                <a:effectLst>
                  <a:outerShdw blurRad="38100" dist="38100" dir="2700000" algn="tl">
                    <a:srgbClr val="000000">
                      <a:alpha val="43137"/>
                    </a:srgbClr>
                  </a:outerShdw>
                </a:effectLst>
                <a:latin typeface="Calibri"/>
                <a:ea typeface="Calibri"/>
                <a:cs typeface="Arial"/>
              </a:rPr>
              <a:t>المستعملة.</a:t>
            </a:r>
          </a:p>
          <a:p>
            <a:pPr marL="342900" indent="-342900" algn="just">
              <a:lnSpc>
                <a:spcPct val="150000"/>
              </a:lnSpc>
              <a:buFont typeface="Wingdings" panose="05000000000000000000" pitchFamily="2" charset="2"/>
              <a:buChar char="§"/>
            </a:pPr>
            <a:r>
              <a:rPr lang="ar-EG" sz="2400" b="1" dirty="0" smtClean="0">
                <a:effectLst>
                  <a:outerShdw blurRad="38100" dist="38100" dir="2700000" algn="tl">
                    <a:srgbClr val="000000">
                      <a:alpha val="43137"/>
                    </a:srgbClr>
                  </a:outerShdw>
                </a:effectLst>
                <a:latin typeface="Calibri"/>
                <a:ea typeface="Calibri"/>
                <a:cs typeface="Arial"/>
              </a:rPr>
              <a:t>من </a:t>
            </a:r>
            <a:r>
              <a:rPr lang="ar-EG" sz="2400" b="1" dirty="0">
                <a:effectLst>
                  <a:outerShdw blurRad="38100" dist="38100" dir="2700000" algn="tl">
                    <a:srgbClr val="000000">
                      <a:alpha val="43137"/>
                    </a:srgbClr>
                  </a:outerShdw>
                </a:effectLst>
                <a:latin typeface="Calibri"/>
                <a:ea typeface="Calibri"/>
                <a:cs typeface="Arial"/>
              </a:rPr>
              <a:t>معادلات تقدير العزم الذي ينقله القابض يمكن زيادة العزم بإستخدام ثلاثة طرق هي:</a:t>
            </a:r>
            <a:endParaRPr lang="en-US" sz="2400" b="1" dirty="0">
              <a:effectLst>
                <a:outerShdw blurRad="38100" dist="38100" dir="2700000" algn="tl">
                  <a:srgbClr val="000000">
                    <a:alpha val="43137"/>
                  </a:srgbClr>
                </a:outerShdw>
              </a:effectLst>
              <a:latin typeface="Calibri"/>
              <a:ea typeface="Calibri"/>
              <a:cs typeface="Arial"/>
            </a:endParaRPr>
          </a:p>
          <a:p>
            <a:pPr marL="1257300" lvl="2" indent="-342900" algn="just">
              <a:lnSpc>
                <a:spcPct val="115000"/>
              </a:lnSpc>
              <a:buFont typeface="Wingdings"/>
              <a:buChar char=""/>
            </a:pPr>
            <a:r>
              <a:rPr lang="ar-EG" sz="2400" b="1" dirty="0">
                <a:effectLst>
                  <a:outerShdw blurRad="38100" dist="38100" dir="2700000" algn="tl">
                    <a:srgbClr val="000000">
                      <a:alpha val="43137"/>
                    </a:srgbClr>
                  </a:outerShdw>
                </a:effectLst>
                <a:latin typeface="Calibri"/>
                <a:ea typeface="Calibri"/>
                <a:cs typeface="Arial"/>
              </a:rPr>
              <a:t>إستخدام مواد إحتكاكية ذات معامل إحتكاك عالي </a:t>
            </a:r>
            <a:r>
              <a:rPr lang="en-US" sz="2400" b="1" dirty="0">
                <a:effectLst>
                  <a:outerShdw blurRad="38100" dist="38100" dir="2700000" algn="tl">
                    <a:srgbClr val="000000">
                      <a:alpha val="43137"/>
                    </a:srgbClr>
                  </a:outerShdw>
                </a:effectLst>
                <a:latin typeface="Calibri"/>
                <a:ea typeface="Calibri"/>
                <a:cs typeface="Arial"/>
              </a:rPr>
              <a:t>(</a:t>
            </a:r>
            <a:r>
              <a:rPr lang="en-US" sz="2400" b="1" dirty="0">
                <a:effectLst>
                  <a:outerShdw blurRad="38100" dist="38100" dir="2700000" algn="tl">
                    <a:srgbClr val="000000">
                      <a:alpha val="43137"/>
                    </a:srgbClr>
                  </a:outerShdw>
                </a:effectLst>
                <a:latin typeface="Calibri"/>
                <a:ea typeface="Calibri"/>
                <a:cs typeface="Arial"/>
                <a:sym typeface="Symbol"/>
              </a:rPr>
              <a:t></a:t>
            </a:r>
            <a:r>
              <a:rPr lang="en-US" sz="2400" b="1" dirty="0">
                <a:effectLst>
                  <a:outerShdw blurRad="38100" dist="38100" dir="2700000" algn="tl">
                    <a:srgbClr val="000000">
                      <a:alpha val="43137"/>
                    </a:srgbClr>
                  </a:outerShdw>
                </a:effectLst>
                <a:latin typeface="Calibri"/>
                <a:ea typeface="Calibri"/>
                <a:cs typeface="Arial"/>
              </a:rPr>
              <a:t>)</a:t>
            </a:r>
          </a:p>
          <a:p>
            <a:pPr marL="1257300" lvl="2" indent="-342900" algn="just">
              <a:lnSpc>
                <a:spcPct val="115000"/>
              </a:lnSpc>
              <a:buFont typeface="Wingdings"/>
              <a:buChar char=""/>
            </a:pPr>
            <a:r>
              <a:rPr lang="ar-EG" sz="2400" b="1" dirty="0">
                <a:effectLst>
                  <a:outerShdw blurRad="38100" dist="38100" dir="2700000" algn="tl">
                    <a:srgbClr val="000000">
                      <a:alpha val="43137"/>
                    </a:srgbClr>
                  </a:outerShdw>
                </a:effectLst>
                <a:latin typeface="Calibri"/>
                <a:ea typeface="Calibri"/>
                <a:cs typeface="Arial"/>
              </a:rPr>
              <a:t>زيادة قوة قرص الضغط </a:t>
            </a:r>
            <a:r>
              <a:rPr lang="en-US" sz="2400" b="1" dirty="0">
                <a:effectLst>
                  <a:outerShdw blurRad="38100" dist="38100" dir="2700000" algn="tl">
                    <a:srgbClr val="000000">
                      <a:alpha val="43137"/>
                    </a:srgbClr>
                  </a:outerShdw>
                </a:effectLst>
                <a:latin typeface="Calibri"/>
                <a:ea typeface="Calibri"/>
                <a:cs typeface="Arial"/>
              </a:rPr>
              <a:t>(P)</a:t>
            </a:r>
          </a:p>
          <a:p>
            <a:pPr marL="1257300" lvl="2" indent="-342900" algn="just">
              <a:lnSpc>
                <a:spcPct val="115000"/>
              </a:lnSpc>
              <a:buFont typeface="Wingdings"/>
              <a:buChar char=""/>
            </a:pPr>
            <a:r>
              <a:rPr lang="ar-EG" sz="2400" b="1" dirty="0">
                <a:effectLst>
                  <a:outerShdw blurRad="38100" dist="38100" dir="2700000" algn="tl">
                    <a:srgbClr val="000000">
                      <a:alpha val="43137"/>
                    </a:srgbClr>
                  </a:outerShdw>
                </a:effectLst>
                <a:latin typeface="Calibri"/>
                <a:ea typeface="Calibri"/>
                <a:cs typeface="Arial"/>
              </a:rPr>
              <a:t>زيادة القطر المتوسط لقرص الإحتكاك </a:t>
            </a:r>
            <a:r>
              <a:rPr lang="en-US" sz="2400" b="1" dirty="0">
                <a:effectLst>
                  <a:outerShdw blurRad="38100" dist="38100" dir="2700000" algn="tl">
                    <a:srgbClr val="000000">
                      <a:alpha val="43137"/>
                    </a:srgbClr>
                  </a:outerShdw>
                </a:effectLst>
                <a:latin typeface="Calibri"/>
                <a:ea typeface="Calibri"/>
                <a:cs typeface="Arial"/>
              </a:rPr>
              <a:t>(</a:t>
            </a:r>
            <a:r>
              <a:rPr lang="en-US" sz="2400" b="1" dirty="0" err="1">
                <a:effectLst>
                  <a:outerShdw blurRad="38100" dist="38100" dir="2700000" algn="tl">
                    <a:srgbClr val="000000">
                      <a:alpha val="43137"/>
                    </a:srgbClr>
                  </a:outerShdw>
                </a:effectLst>
                <a:latin typeface="Calibri"/>
                <a:ea typeface="Calibri"/>
                <a:cs typeface="Arial"/>
              </a:rPr>
              <a:t>rm</a:t>
            </a:r>
            <a:r>
              <a:rPr lang="en-US" sz="2400" b="1" dirty="0" smtClean="0">
                <a:effectLst>
                  <a:outerShdw blurRad="38100" dist="38100" dir="2700000" algn="tl">
                    <a:srgbClr val="000000">
                      <a:alpha val="43137"/>
                    </a:srgbClr>
                  </a:outerShdw>
                </a:effectLst>
                <a:latin typeface="Calibri"/>
                <a:ea typeface="Calibri"/>
                <a:cs typeface="Arial"/>
              </a:rPr>
              <a:t>)</a:t>
            </a:r>
            <a:endParaRPr lang="en-US" sz="2400" b="1" dirty="0">
              <a:effectLst>
                <a:outerShdw blurRad="38100" dist="38100" dir="2700000" algn="tl">
                  <a:srgbClr val="000000">
                    <a:alpha val="43137"/>
                  </a:srgbClr>
                </a:outerShdw>
              </a:effectLst>
              <a:latin typeface="Calibri"/>
              <a:ea typeface="Calibri"/>
              <a:cs typeface="Arial"/>
            </a:endParaRPr>
          </a:p>
        </p:txBody>
      </p:sp>
      <p:pic>
        <p:nvPicPr>
          <p:cNvPr id="4" name="Picture 3"/>
          <p:cNvPicPr/>
          <p:nvPr/>
        </p:nvPicPr>
        <p:blipFill rotWithShape="1">
          <a:blip r:embed="rId2">
            <a:biLevel thresh="75000"/>
          </a:blip>
          <a:srcRect t="17302"/>
          <a:stretch/>
        </p:blipFill>
        <p:spPr>
          <a:xfrm>
            <a:off x="3563888" y="2132856"/>
            <a:ext cx="1690766" cy="581248"/>
          </a:xfrm>
          <a:prstGeom prst="rect">
            <a:avLst/>
          </a:prstGeom>
        </p:spPr>
      </p:pic>
    </p:spTree>
    <p:extLst>
      <p:ext uri="{BB962C8B-B14F-4D97-AF65-F5344CB8AC3E}">
        <p14:creationId xmlns:p14="http://schemas.microsoft.com/office/powerpoint/2010/main" val="2143277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العوامل التي تؤثر على تصميم القوابض الإحتكاكية</a:t>
            </a:r>
          </a:p>
        </p:txBody>
      </p:sp>
      <p:sp>
        <p:nvSpPr>
          <p:cNvPr id="3" name="Rectangle 2"/>
          <p:cNvSpPr/>
          <p:nvPr/>
        </p:nvSpPr>
        <p:spPr>
          <a:xfrm>
            <a:off x="1115616" y="1412776"/>
            <a:ext cx="7632848" cy="3046988"/>
          </a:xfrm>
          <a:prstGeom prst="rect">
            <a:avLst/>
          </a:prstGeom>
        </p:spPr>
        <p:txBody>
          <a:bodyPr wrap="square">
            <a:spAutoFit/>
          </a:bodyPr>
          <a:lstStyle/>
          <a:p>
            <a:pPr marL="342900" lvl="0" indent="-342900">
              <a:lnSpc>
                <a:spcPct val="200000"/>
              </a:lnSpc>
              <a:buFont typeface="Wingdings" panose="05000000000000000000" pitchFamily="2" charset="2"/>
              <a:buChar cha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موضع القابض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Location of Clutch</a:t>
            </a:r>
          </a:p>
          <a:p>
            <a:pPr marL="342900" lvl="0" indent="-342900">
              <a:lnSpc>
                <a:spcPct val="200000"/>
              </a:lnSpc>
              <a:buFont typeface="Wingdings" panose="05000000000000000000" pitchFamily="2" charset="2"/>
              <a:buChar char="§"/>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عامل الخدمة أو التشغيل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Service Factor</a:t>
            </a:r>
          </a:p>
          <a:p>
            <a:pPr marL="342900" indent="-342900">
              <a:lnSpc>
                <a:spcPct val="200000"/>
              </a:lnSpc>
              <a:buFont typeface="Wingdings" panose="05000000000000000000" pitchFamily="2" charset="2"/>
              <a:buChar char="§"/>
            </a:pP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معامل الإحتكاك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Coefficient of </a:t>
            </a:r>
            <a:r>
              <a:rPr lang="en-US"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Friction</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09697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القابص المتعدد الأقراص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Multi-Disk Clutch</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srcRect l="5801" t="9402" b="1425"/>
          <a:stretch/>
        </p:blipFill>
        <p:spPr bwMode="auto">
          <a:xfrm>
            <a:off x="1979712" y="1340768"/>
            <a:ext cx="5472608" cy="446449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99419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ميكانيكية عمل القابص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المتعدد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الأقراص</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475656" y="1124744"/>
            <a:ext cx="6984776" cy="5262979"/>
          </a:xfrm>
          <a:prstGeom prst="rect">
            <a:avLst/>
          </a:prstGeom>
        </p:spPr>
        <p:txBody>
          <a:bodyPr wrap="square">
            <a:spAutoFit/>
          </a:bodyPr>
          <a:lstStyle/>
          <a:p>
            <a:pPr algn="just">
              <a:lnSpc>
                <a:spcPct val="20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ميكانيكية العمل لهذا النوع من القوابض تتلخص في أنه عندما يدور العمود القائد فإن الدرفيل الذي يحمل أقراص المجموعة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B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سوف يدور هو الاخر وتنتقل القدرة من أقراص المجموعة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B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إلى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أقراص المجموعة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عن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طريق الإحتكاك. وعندما تدور أقراص المجموعة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فإن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القدرة تنتقل إلى العمود المنقاد من خلال تجويف الشريحة المعدنية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Splines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Sleeve</a:t>
            </a:r>
            <a:endPar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71580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القابض المخروطي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Cone Clutch</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5" name="Picture 4"/>
          <p:cNvPicPr/>
          <p:nvPr/>
        </p:nvPicPr>
        <p:blipFill rotWithShape="1">
          <a:blip r:embed="rId2"/>
          <a:srcRect l="11947" t="5397"/>
          <a:stretch/>
        </p:blipFill>
        <p:spPr bwMode="auto">
          <a:xfrm>
            <a:off x="2123728" y="1439341"/>
            <a:ext cx="4896543" cy="397931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96019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124328"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القابض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Clutch</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386120" y="1229846"/>
            <a:ext cx="7272808" cy="4647426"/>
          </a:xfrm>
          <a:prstGeom prst="rect">
            <a:avLst/>
          </a:prstGeom>
        </p:spPr>
        <p:txBody>
          <a:bodyPr wrap="square">
            <a:spAutoFit/>
          </a:bodyPr>
          <a:lstStyle/>
          <a:p>
            <a:pPr algn="just">
              <a:lnSpc>
                <a:spcPct val="15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يعرف القابض بأنه جهاز ميكانيكي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Mechanical Device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يستخدم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في وصل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Connect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أو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فصل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Disconnect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الحركة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في بعض الآليات الميكانيكية من مصدر القدرة عن باقي أجزاء أجهزة نقل القدرة وذلك عن طريق مشغل الآلية.  ففي قوابض المركبات علي سبيل المثال نجد أن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وجود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القابض يسمح بأن يدور المحرك دون أن تتحرك المركبة وذلك تبعا لأوضاع التشغيل المختلفة مثل بداية التشغيل للمركبة أو حالة التوقف أو حالة تغيير السرعات. </a:t>
            </a: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4920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260648"/>
            <a:ext cx="7344816" cy="648072"/>
          </a:xfrm>
        </p:spPr>
        <p:txBody>
          <a:bodyPr>
            <a:no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ميكانيكية عمل القابص المخروطي</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475656" y="980728"/>
            <a:ext cx="7272808" cy="5780044"/>
          </a:xfrm>
          <a:prstGeom prst="rect">
            <a:avLst/>
          </a:prstGeom>
        </p:spPr>
        <p:txBody>
          <a:bodyPr wrap="square">
            <a:spAutoFit/>
          </a:bodyPr>
          <a:lstStyle/>
          <a:p>
            <a:pPr algn="just">
              <a:lnSpc>
                <a:spcPct val="120000"/>
              </a:lnSpc>
            </a:pP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ميكانيكية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العمل لهذا القابض تعتمد على مصدر القوة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المحورية المطلوبة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لتعشيق القابض والتي تستمد من خلال يايات ضغط حلزونية. ففي وضع التعشيق ، تنتقل القدرة من العمود القائد إلى السطح المخروطي الخارجي عن طريق خابور ثم تنتقل من السطح المخروطي الخارجي إلى السطح المخروطي الداخلي عن طريق الإحتكاك وفي النهاية تنتقل القدرة من السطح المخروطي الداخلي إلى العمود المنقاد عن طريق الشريحة المعدنية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Splines.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أما في حالة الفصل أو عدم التعشيق يتم إدراج شوكة في طوق الرفع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Shifting Collar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لتحريكه محوريا ناحية الجهة اليمنى وينتج عن ذلك تحرير الضغط بين السطحين المخروطيين الداخلي والخارجي ولا ينجم عند ذلك إنتقال عزم. </a:t>
            </a:r>
          </a:p>
        </p:txBody>
      </p:sp>
    </p:spTree>
    <p:extLst>
      <p:ext uri="{BB962C8B-B14F-4D97-AF65-F5344CB8AC3E}">
        <p14:creationId xmlns:p14="http://schemas.microsoft.com/office/powerpoint/2010/main" val="189924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الأبعاد الهندسية للعزم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للقابض المخروطي</a:t>
            </a:r>
          </a:p>
        </p:txBody>
      </p:sp>
      <p:pic>
        <p:nvPicPr>
          <p:cNvPr id="4" name="Picture 3"/>
          <p:cNvPicPr/>
          <p:nvPr/>
        </p:nvPicPr>
        <p:blipFill rotWithShape="1">
          <a:blip r:embed="rId2"/>
          <a:srcRect l="9045" t="7576" r="3769" b="4546"/>
          <a:stretch/>
        </p:blipFill>
        <p:spPr bwMode="auto">
          <a:xfrm>
            <a:off x="2051720" y="1340768"/>
            <a:ext cx="5904656" cy="41044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29860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تخطيط الجسم الحر للقوى على القابض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المخروطي</a:t>
            </a:r>
          </a:p>
        </p:txBody>
      </p:sp>
      <p:pic>
        <p:nvPicPr>
          <p:cNvPr id="5" name="Picture 4"/>
          <p:cNvPicPr/>
          <p:nvPr/>
        </p:nvPicPr>
        <p:blipFill rotWithShape="1">
          <a:blip r:embed="rId2">
            <a:biLevel thresh="75000"/>
          </a:blip>
          <a:srcRect l="4651" t="12409" r="2094" b="4379"/>
          <a:stretch/>
        </p:blipFill>
        <p:spPr bwMode="auto">
          <a:xfrm>
            <a:off x="1979712" y="1368669"/>
            <a:ext cx="5976664" cy="446449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67155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نظريات تصميم القابض </a:t>
            </a: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المخروطي</a:t>
            </a:r>
          </a:p>
        </p:txBody>
      </p:sp>
      <p:pic>
        <p:nvPicPr>
          <p:cNvPr id="4" name="Picture 3"/>
          <p:cNvPicPr/>
          <p:nvPr/>
        </p:nvPicPr>
        <p:blipFill rotWithShape="1">
          <a:blip r:embed="rId2">
            <a:biLevel thresh="75000"/>
          </a:blip>
          <a:srcRect t="17014"/>
          <a:stretch/>
        </p:blipFill>
        <p:spPr bwMode="auto">
          <a:xfrm>
            <a:off x="1835696" y="1070738"/>
            <a:ext cx="2376264" cy="4392488"/>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3">
            <a:biLevel thresh="75000"/>
          </a:blip>
          <a:srcRect l="4493" t="7394" b="1914"/>
          <a:stretch/>
        </p:blipFill>
        <p:spPr bwMode="auto">
          <a:xfrm>
            <a:off x="5364088" y="1160748"/>
            <a:ext cx="2520280" cy="4212468"/>
          </a:xfrm>
          <a:prstGeom prst="rect">
            <a:avLst/>
          </a:prstGeom>
          <a:ln>
            <a:noFill/>
          </a:ln>
          <a:extLst>
            <a:ext uri="{53640926-AAD7-44D8-BBD7-CCE9431645EC}">
              <a14:shadowObscured xmlns:a14="http://schemas.microsoft.com/office/drawing/2010/main"/>
            </a:ext>
          </a:extLst>
        </p:spPr>
      </p:pic>
      <p:pic>
        <p:nvPicPr>
          <p:cNvPr id="7" name="Picture 6"/>
          <p:cNvPicPr/>
          <p:nvPr/>
        </p:nvPicPr>
        <p:blipFill rotWithShape="1">
          <a:blip r:embed="rId4">
            <a:biLevel thresh="75000"/>
          </a:blip>
          <a:srcRect l="7360" r="6289" b="11865"/>
          <a:stretch/>
        </p:blipFill>
        <p:spPr bwMode="auto">
          <a:xfrm>
            <a:off x="5076056" y="5589240"/>
            <a:ext cx="3312368" cy="1008112"/>
          </a:xfrm>
          <a:prstGeom prst="rect">
            <a:avLst/>
          </a:prstGeom>
          <a:ln>
            <a:noFill/>
          </a:ln>
          <a:extLst>
            <a:ext uri="{53640926-AAD7-44D8-BBD7-CCE9431645EC}">
              <a14:shadowObscured xmlns:a14="http://schemas.microsoft.com/office/drawing/2010/main"/>
            </a:ext>
          </a:extLst>
        </p:spPr>
      </p:pic>
      <p:pic>
        <p:nvPicPr>
          <p:cNvPr id="8" name="Picture 7"/>
          <p:cNvPicPr/>
          <p:nvPr/>
        </p:nvPicPr>
        <p:blipFill>
          <a:blip r:embed="rId5">
            <a:biLevel thresh="75000"/>
          </a:blip>
          <a:stretch>
            <a:fillRect/>
          </a:stretch>
        </p:blipFill>
        <p:spPr>
          <a:xfrm>
            <a:off x="1403648" y="5589240"/>
            <a:ext cx="2808312" cy="1008111"/>
          </a:xfrm>
          <a:prstGeom prst="rect">
            <a:avLst/>
          </a:prstGeom>
        </p:spPr>
      </p:pic>
    </p:spTree>
    <p:extLst>
      <p:ext uri="{BB962C8B-B14F-4D97-AF65-F5344CB8AC3E}">
        <p14:creationId xmlns:p14="http://schemas.microsoft.com/office/powerpoint/2010/main" val="3856274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القابض الطارد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المركزي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Centrifugal Clutch</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blip>
          <a:srcRect l="5571" t="9651"/>
          <a:stretch/>
        </p:blipFill>
        <p:spPr bwMode="auto">
          <a:xfrm>
            <a:off x="2555776" y="1484784"/>
            <a:ext cx="4896544" cy="439248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13559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260648"/>
            <a:ext cx="7344816" cy="648072"/>
          </a:xfrm>
        </p:spPr>
        <p:txBody>
          <a:bodyPr>
            <a:noAutofit/>
          </a:bodyPr>
          <a:lstStyle/>
          <a:p>
            <a:pPr marL="182880" algn="ct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ميكانيكية عمل القابص الطارد المركزي</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331640" y="980728"/>
            <a:ext cx="7560840" cy="5853910"/>
          </a:xfrm>
          <a:prstGeom prst="rect">
            <a:avLst/>
          </a:prstGeom>
        </p:spPr>
        <p:txBody>
          <a:bodyPr wrap="square">
            <a:spAutoFit/>
          </a:bodyPr>
          <a:lstStyle/>
          <a:p>
            <a:pPr algn="just">
              <a:lnSpc>
                <a:spcPct val="120000"/>
              </a:lnSpc>
            </a:pPr>
            <a:r>
              <a:rPr lang="ar-EG" sz="2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ميكانيكية العمل لهذا القابض تعتمد على أنه كلما زادت السرعة الزاوية للعمود الداخلي فإن قوة الطرد المركزي المؤثرة على الأحذية المنزلقة تزداد وتسبب تحريكا للأحذية في الإتجاه المحوري وللخارج وبزيادة السرعة الزاوية تستمر حركة الأحذية للخارج حتى تلامس السطح الداخلي لدرفيل القابض وينتج عن ذلك حدوث إنتقال للقدرة كنتيجة لقوة الإحتكاك بين البطانة الإحتكاكية للحذاء والسطح الداخلي للدرفيل. يتم تصميم تلك القوابض بحيث يحدث فصل التعشيق لها بشكل أتوماتيكي حيث أنه عندما تقل السرعة الزاوية للأحذية فإن قوة الطرد المركزي تقل وهذا يسبب تقليل القوة العمودية بين البطانة الإحتكاكية والدرفيل وأيضا تقل قوة الإحتكاك التي تتناسب مع القوة العمودية وينتج عن ذلك أن البطانة الإحتكاكية يحدث لها إنزلاق بالنسبة لدرفيل القابض ولا يتم في هذه الحالة نقل اي عزم اي يتم فصل التعشيق للقابض.</a:t>
            </a:r>
          </a:p>
        </p:txBody>
      </p:sp>
    </p:spTree>
    <p:extLst>
      <p:ext uri="{BB962C8B-B14F-4D97-AF65-F5344CB8AC3E}">
        <p14:creationId xmlns:p14="http://schemas.microsoft.com/office/powerpoint/2010/main" val="1575233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398984"/>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القوى المؤثرة على حذاء القابض الطارد المركزي</a:t>
            </a:r>
          </a:p>
        </p:txBody>
      </p:sp>
      <p:pic>
        <p:nvPicPr>
          <p:cNvPr id="5" name="Picture 4"/>
          <p:cNvPicPr/>
          <p:nvPr/>
        </p:nvPicPr>
        <p:blipFill rotWithShape="1">
          <a:blip r:embed="rId2">
            <a:biLevel thresh="75000"/>
          </a:blip>
          <a:srcRect l="3838" t="6073" r="4262" b="3238"/>
          <a:stretch/>
        </p:blipFill>
        <p:spPr bwMode="auto">
          <a:xfrm>
            <a:off x="1763688" y="1628801"/>
            <a:ext cx="6120680" cy="41044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71752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260648"/>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معادلة الطاقة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Energy Equation</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331640" y="980728"/>
            <a:ext cx="7560840" cy="1532727"/>
          </a:xfrm>
          <a:prstGeom prst="rect">
            <a:avLst/>
          </a:prstGeom>
        </p:spPr>
        <p:txBody>
          <a:bodyPr wrap="square">
            <a:spAutoFit/>
          </a:bodyPr>
          <a:lstStyle/>
          <a:p>
            <a:pPr algn="just">
              <a:lnSpc>
                <a:spcPct val="120000"/>
              </a:lnSpc>
            </a:pPr>
            <a:r>
              <a:rPr lang="ar-EG" sz="2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الأنظمة الديناميكية عادة تتكون من عمود قائد وعمود منقاد وبينهما قابض كما في الشكل التالي حيث يتصل العمود القائد بالمحرك الرئيسي </a:t>
            </a:r>
            <a:r>
              <a:rPr lang="en-US" sz="2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Prime Mover </a:t>
            </a:r>
            <a:r>
              <a:rPr lang="ar-EG" sz="26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بينما </a:t>
            </a:r>
            <a:r>
              <a:rPr lang="ar-EG" sz="26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يتصل العمود المنقاد بالمعدة.</a:t>
            </a:r>
          </a:p>
        </p:txBody>
      </p:sp>
      <p:pic>
        <p:nvPicPr>
          <p:cNvPr id="4" name="Picture 3"/>
          <p:cNvPicPr/>
          <p:nvPr/>
        </p:nvPicPr>
        <p:blipFill rotWithShape="1">
          <a:blip r:embed="rId2">
            <a:biLevel thresh="75000"/>
          </a:blip>
          <a:srcRect l="9825" t="3305" r="1947" b="11571"/>
          <a:stretch/>
        </p:blipFill>
        <p:spPr bwMode="auto">
          <a:xfrm>
            <a:off x="2267744" y="2513455"/>
            <a:ext cx="4680520" cy="39398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69575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260648"/>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معادلة الطاقة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الكلية اثناء عملية الدبرجة </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187624" y="2780928"/>
            <a:ext cx="7560840" cy="2677656"/>
          </a:xfrm>
          <a:prstGeom prst="rect">
            <a:avLst/>
          </a:prstGeom>
        </p:spPr>
        <p:txBody>
          <a:bodyPr wrap="square">
            <a:spAutoFit/>
          </a:bodyPr>
          <a:lstStyle/>
          <a:p>
            <a:pPr algn="just">
              <a:lnSpc>
                <a:spcPct val="15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من المعادلة السابقة يمكن استنتاج أن مجموع الكلي للطاقة المتسربة أثناء عملية الدبرجة لا تعتمد على العزم الذي ينقله القابض بينما تعتمد على مربع السرعة النسبية لكلا من العمود القائد والعمود المنقاد والعلاقة بينهما علاقة طردية.</a:t>
            </a:r>
          </a:p>
        </p:txBody>
      </p:sp>
      <p:pic>
        <p:nvPicPr>
          <p:cNvPr id="5" name="Picture 4"/>
          <p:cNvPicPr/>
          <p:nvPr/>
        </p:nvPicPr>
        <p:blipFill rotWithShape="1">
          <a:blip r:embed="rId2">
            <a:biLevel thresh="75000"/>
          </a:blip>
          <a:srcRect l="3114" t="10293" r="4821"/>
          <a:stretch/>
        </p:blipFill>
        <p:spPr bwMode="auto">
          <a:xfrm>
            <a:off x="2483768" y="1329293"/>
            <a:ext cx="4176464" cy="12241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545268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260648"/>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الإعتبارات الحرارية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Thermal Considerations</a:t>
            </a:r>
            <a:endPar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3" name="Rectangle 2"/>
          <p:cNvSpPr/>
          <p:nvPr/>
        </p:nvSpPr>
        <p:spPr>
          <a:xfrm>
            <a:off x="1331640" y="1124744"/>
            <a:ext cx="7395408" cy="2031325"/>
          </a:xfrm>
          <a:prstGeom prst="rect">
            <a:avLst/>
          </a:prstGeom>
        </p:spPr>
        <p:txBody>
          <a:bodyPr wrap="square">
            <a:spAutoFit/>
          </a:bodyPr>
          <a:lstStyle/>
          <a:p>
            <a:pPr algn="just">
              <a:lnSpc>
                <a:spcPct val="15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الطاقة المتسربة خلال عملية الدبرجة تتحول إلى حرارة إحتكاك والتي تسبب ارتفاع في درجة الحرارة لملحقات القابض وهذا الإرتفاع في الحرارة يعبر عنه كما يلي</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6" name="Picture 5"/>
          <p:cNvPicPr/>
          <p:nvPr/>
        </p:nvPicPr>
        <p:blipFill rotWithShape="1">
          <a:blip r:embed="rId2">
            <a:biLevel thresh="75000"/>
          </a:blip>
          <a:srcRect t="9836"/>
          <a:stretch/>
        </p:blipFill>
        <p:spPr bwMode="auto">
          <a:xfrm>
            <a:off x="3605094" y="2614776"/>
            <a:ext cx="1908212" cy="1118880"/>
          </a:xfrm>
          <a:prstGeom prst="rect">
            <a:avLst/>
          </a:prstGeom>
          <a:ln>
            <a:noFill/>
          </a:ln>
          <a:extLst>
            <a:ext uri="{53640926-AAD7-44D8-BBD7-CCE9431645EC}">
              <a14:shadowObscured xmlns:a14="http://schemas.microsoft.com/office/drawing/2010/main"/>
            </a:ext>
          </a:extLst>
        </p:spPr>
      </p:pic>
      <p:sp>
        <p:nvSpPr>
          <p:cNvPr id="4" name="Rectangle 3"/>
          <p:cNvSpPr/>
          <p:nvPr/>
        </p:nvSpPr>
        <p:spPr>
          <a:xfrm>
            <a:off x="1166208" y="3573016"/>
            <a:ext cx="7798280" cy="2569934"/>
          </a:xfrm>
          <a:prstGeom prst="rect">
            <a:avLst/>
          </a:prstGeom>
        </p:spPr>
        <p:txBody>
          <a:bodyPr wrap="square">
            <a:spAutoFit/>
          </a:bodyPr>
          <a:lstStyle/>
          <a:p>
            <a:pPr marL="428625">
              <a:lnSpc>
                <a:spcPct val="115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حيث:</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428625">
              <a:lnSpc>
                <a:spcPct val="115000"/>
              </a:lnSpc>
            </a:pPr>
            <a:r>
              <a:rPr lang="ar-EG" dirty="0">
                <a:latin typeface="Calibri"/>
                <a:ea typeface="Times New Roman"/>
                <a:cs typeface="Sakkal Majalla"/>
              </a:rPr>
              <a:t>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M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كتلة ملحقات القابض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(kg)</a:t>
            </a:r>
          </a:p>
          <a:p>
            <a:pPr marL="428625">
              <a:lnSpc>
                <a:spcPct val="115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الحرارة النوعية لملحقات القابض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(J/kg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sym typeface="Symbol"/>
              </a:rPr>
              <a:t></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a:t>
            </a:r>
          </a:p>
          <a:p>
            <a:pPr marL="428625">
              <a:lnSpc>
                <a:spcPct val="115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sym typeface="Symbol"/>
              </a:rPr>
              <a:t></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t</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 الإرتفاع في درجة الحرارة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sym typeface="Symbol"/>
              </a:rPr>
              <a:t></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a:t>
            </a:r>
          </a:p>
          <a:p>
            <a:pPr marL="428625">
              <a:lnSpc>
                <a:spcPct val="115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E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المجموع الكلي للطاقة المتسربة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(J</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73971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9612" y="332656"/>
            <a:ext cx="6984776" cy="576064"/>
          </a:xfrm>
        </p:spPr>
        <p:txBody>
          <a:bodyPr>
            <a:normAutofit fontScale="90000"/>
          </a:bodyPr>
          <a:lstStyle/>
          <a:p>
            <a:pPr marL="182880" algn="ctr"/>
            <a:r>
              <a:rPr lang="ar-EG" sz="36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الفرق بين القابض والفرملة</a:t>
            </a:r>
            <a:endPar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259632" y="980728"/>
            <a:ext cx="7434352" cy="5693866"/>
          </a:xfrm>
          <a:prstGeom prst="rect">
            <a:avLst/>
          </a:prstGeom>
        </p:spPr>
        <p:txBody>
          <a:bodyPr wrap="square">
            <a:spAutoFit/>
          </a:bodyPr>
          <a:lstStyle/>
          <a:p>
            <a:pPr marL="457200" indent="-457200" algn="just">
              <a:lnSpc>
                <a:spcPct val="130000"/>
              </a:lnSpc>
              <a:buFont typeface="Wingdings" panose="05000000000000000000" pitchFamily="2" charset="2"/>
              <a:buChar char="§"/>
            </a:pP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تختلف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الظروف الأولية للتشغيل بين كلا من القابض والفرامل ، ففي حالة القابض نجد أن العضو القائد يكون في حالة دوران بينما العضو المنقاد يكون في حالة ثبات ، على الجانب الآخر  فإنه في حالة الفرملة نجد أن أحد الأعضاء مثل درفيل الفرملة يكون في حالة دوران بينما يكون عضو آخر مثل حذاء الفرملة يكون في حالة ثبات.</a:t>
            </a:r>
          </a:p>
          <a:p>
            <a:pPr marL="457200" indent="-457200" algn="just">
              <a:lnSpc>
                <a:spcPct val="130000"/>
              </a:lnSpc>
              <a:buFont typeface="Wingdings" panose="05000000000000000000" pitchFamily="2" charset="2"/>
              <a:buChar char="§"/>
            </a:pP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الظروف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النهائية للتشغيل بين القابض والفرامل أيضا مختلفة ، ففي حالة القابض نجد أن كل الأ عضاء تكون في حالة دوران وبنفس السرعة لكن لاتوجد بينهم حركة نسبية ، بينما في حالة الفرملة نجد أن كل الأ عضاء تكون في حالة ثبات. </a:t>
            </a: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967284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9823" y="260648"/>
            <a:ext cx="7344816" cy="648072"/>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منحنى العلاقة بين درجة حرارة ملحقات القابض مع الزمن </a:t>
            </a:r>
          </a:p>
        </p:txBody>
      </p:sp>
      <p:pic>
        <p:nvPicPr>
          <p:cNvPr id="5" name="Picture 4"/>
          <p:cNvPicPr/>
          <p:nvPr/>
        </p:nvPicPr>
        <p:blipFill rotWithShape="1">
          <a:blip r:embed="rId2">
            <a:biLevel thresh="75000"/>
          </a:blip>
          <a:srcRect l="5026" t="3820" r="1508"/>
          <a:stretch/>
        </p:blipFill>
        <p:spPr bwMode="auto">
          <a:xfrm>
            <a:off x="1907704" y="1268760"/>
            <a:ext cx="6552728" cy="446449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57352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124328" cy="864096"/>
          </a:xfrm>
        </p:spPr>
        <p:txBody>
          <a:bodyPr>
            <a:normAutofit/>
          </a:bodyPr>
          <a:lstStyle/>
          <a:p>
            <a:pPr marL="182880" algn="ctr"/>
            <a:r>
              <a:rPr lang="ar-EG" sz="36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الفرق بين القابض والإزدواج</a:t>
            </a:r>
            <a:endParaRPr lang="ar-EG" sz="28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547664" y="1280949"/>
            <a:ext cx="6930296" cy="4524315"/>
          </a:xfrm>
          <a:prstGeom prst="rect">
            <a:avLst/>
          </a:prstGeom>
        </p:spPr>
        <p:txBody>
          <a:bodyPr wrap="square">
            <a:spAutoFit/>
          </a:bodyPr>
          <a:lstStyle/>
          <a:p>
            <a:pPr algn="just">
              <a:lnSpc>
                <a:spcPct val="150000"/>
              </a:lnSpc>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الإزدواج </a:t>
            </a: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ذو الفلانشة عبارة عن وصلة دائمة مع كلا من العمود القائد والعمود المنقاد والإتصال بينه وبين الأعمدة من النوع المستديم اي أنه لا يمكن فصله إلا في حالة فك الوصلة ، أما القابض فيمكنه وصل أو فصل حركة العمود القائد عن العمود المنقاد عند الحاجة لذلك من خلال المشغل</a:t>
            </a: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02653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124328"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أنواع القوابض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Types of Clutches</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386120" y="1229846"/>
            <a:ext cx="7272808" cy="5016758"/>
          </a:xfrm>
          <a:prstGeom prst="rect">
            <a:avLst/>
          </a:prstGeom>
        </p:spPr>
        <p:txBody>
          <a:bodyPr wrap="square">
            <a:spAutoFit/>
          </a:bodyPr>
          <a:lstStyle/>
          <a:p>
            <a:pPr algn="just">
              <a:lnSpc>
                <a:spcPct val="200000"/>
              </a:lnSpc>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القوابض </a:t>
            </a: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موجبة التعشيق </a:t>
            </a:r>
            <a:r>
              <a:rPr lang="en-US"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Positive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Contact Clutches</a:t>
            </a:r>
          </a:p>
          <a:p>
            <a:pPr algn="just">
              <a:lnSpc>
                <a:spcPct val="200000"/>
              </a:lnSpc>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القوابض </a:t>
            </a: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الإحتكاكية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Friction Clutches</a:t>
            </a:r>
          </a:p>
          <a:p>
            <a:pPr algn="just">
              <a:lnSpc>
                <a:spcPct val="200000"/>
              </a:lnSpc>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القوابض </a:t>
            </a: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الكهرومغناطيسية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Electromagnetic Clutches</a:t>
            </a:r>
          </a:p>
          <a:p>
            <a:pPr algn="just">
              <a:lnSpc>
                <a:spcPct val="200000"/>
              </a:lnSpc>
            </a:pPr>
            <a:r>
              <a:rPr lang="ar-EG" sz="32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قوابض </a:t>
            </a:r>
            <a:r>
              <a:rPr lang="ar-EG"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وإزدوجات الموائع   </a:t>
            </a:r>
            <a:r>
              <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Fluid Clutches and Couplings</a:t>
            </a:r>
          </a:p>
          <a:p>
            <a:pPr algn="just">
              <a:lnSpc>
                <a:spcPct val="200000"/>
              </a:lnSpc>
            </a:pP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70867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124328" cy="864096"/>
          </a:xfrm>
        </p:spPr>
        <p:txBody>
          <a:bodyPr>
            <a:norm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القابض ذو الفك المربع </a:t>
            </a:r>
            <a:r>
              <a:rPr lang="en-US"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Square Jaw Clutch</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extLst>
              <a:ext uri="{BEBA8EAE-BF5A-486C-A8C5-ECC9F3942E4B}">
                <a14:imgProps xmlns:a14="http://schemas.microsoft.com/office/drawing/2010/main">
                  <a14:imgLayer r:embed="rId3">
                    <a14:imgEffect>
                      <a14:sharpenSoften amount="50000"/>
                    </a14:imgEffect>
                  </a14:imgLayer>
                </a14:imgProps>
              </a:ext>
            </a:extLst>
          </a:blip>
          <a:srcRect l="20141" t="1643"/>
          <a:stretch/>
        </p:blipFill>
        <p:spPr bwMode="auto">
          <a:xfrm>
            <a:off x="1835696" y="1412776"/>
            <a:ext cx="5472608" cy="496855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03009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60648"/>
            <a:ext cx="7704856" cy="864096"/>
          </a:xfrm>
        </p:spPr>
        <p:txBody>
          <a:bodyPr>
            <a:normAutofit/>
          </a:bodyPr>
          <a:lstStyle/>
          <a:p>
            <a:pPr marL="182880" algn="ctr"/>
            <a:r>
              <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القابض الإحتكاكي المفرد القرص </a:t>
            </a:r>
            <a:r>
              <a:rPr lang="en-US"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Single Plate Friction Clutch</a:t>
            </a:r>
            <a:endPar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5" name="Picture 4"/>
          <p:cNvPicPr/>
          <p:nvPr/>
        </p:nvPicPr>
        <p:blipFill rotWithShape="1">
          <a:blip r:embed="rId2"/>
          <a:srcRect l="4167" t="2524" b="4700"/>
          <a:stretch/>
        </p:blipFill>
        <p:spPr bwMode="auto">
          <a:xfrm>
            <a:off x="2123728" y="1536956"/>
            <a:ext cx="5328592" cy="475252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6836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332656"/>
            <a:ext cx="6912768" cy="576064"/>
          </a:xfrm>
        </p:spPr>
        <p:txBody>
          <a:bodyPr>
            <a:noAutofit/>
          </a:bodyPr>
          <a:lstStyle/>
          <a:p>
            <a:pPr marL="182880" algn="ctr"/>
            <a:r>
              <a:rPr lang="ar-EG" sz="32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أسس تصنيف القوابض </a:t>
            </a:r>
            <a:r>
              <a:rPr lang="ar-EG" sz="32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الإحتكاكية</a:t>
            </a:r>
            <a:endParaRPr lang="ar-EG" sz="24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5" name="Rectangle 4"/>
          <p:cNvSpPr/>
          <p:nvPr/>
        </p:nvSpPr>
        <p:spPr>
          <a:xfrm>
            <a:off x="1386120" y="997560"/>
            <a:ext cx="7272808" cy="6247864"/>
          </a:xfrm>
          <a:prstGeom prst="rect">
            <a:avLst/>
          </a:prstGeom>
        </p:spPr>
        <p:txBody>
          <a:bodyPr wrap="square">
            <a:spAutoFit/>
          </a:bodyPr>
          <a:lstStyle/>
          <a:p>
            <a:pPr algn="just">
              <a:lnSpc>
                <a:spcPct val="150000"/>
              </a:lnSpc>
            </a:pP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تصنف القوابض الإحتكاكية طبقا لنوعين من الأسس هما:</a:t>
            </a:r>
          </a:p>
          <a:p>
            <a:pPr algn="just">
              <a:lnSpc>
                <a:spcPct val="150000"/>
              </a:lnSpc>
            </a:pP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النوع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الاول يعتمد على عدد الأسطح المحتكة ومن أمثلة هذا النوع (القابض مفرد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القرص</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Single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Disk Clutch –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القابض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متعدد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الأقراص  </a:t>
            </a:r>
            <a:r>
              <a:rPr lang="en-US" sz="28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Muti</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-Disk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Clutch</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just">
              <a:lnSpc>
                <a:spcPct val="150000"/>
              </a:lnSpc>
            </a:pP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النوع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الثاني يعتمد على شكل مادة الإحتكاك ومن أمثلته (القابض القرصي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Disk Clutch –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القابض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المخروطي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Cone Clutch –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القابض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الطارد المركزي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Centrifugal Clutch </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او </a:t>
            </a:r>
            <a:r>
              <a:rPr lang="ar-EG"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مايطلق عليه القابض ذو الحذاء الممتد </a:t>
            </a:r>
            <a:r>
              <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Expanding Shoe </a:t>
            </a:r>
            <a:r>
              <a:rPr lang="en-US"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Clutch</a:t>
            </a:r>
            <a:r>
              <a:rPr lang="ar-EG" sz="2800"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endParaRPr lang="en-US"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just">
              <a:lnSpc>
                <a:spcPct val="200000"/>
              </a:lnSpc>
            </a:pPr>
            <a:endParaRPr lang="en-US"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64668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6336704" cy="648072"/>
          </a:xfrm>
        </p:spPr>
        <p:txBody>
          <a:bodyPr>
            <a:normAutofit/>
          </a:bodyPr>
          <a:lstStyle/>
          <a:p>
            <a:pPr marL="182880" algn="ctr"/>
            <a:r>
              <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تقدير العزم المنقول للقابض </a:t>
            </a:r>
            <a:r>
              <a:rPr lang="ar-EG" sz="3000" b="1" u="sng" dirty="0" smtClean="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المفرد القرص</a:t>
            </a:r>
            <a:endParaRPr lang="ar-EG" sz="3000" b="1" u="sng" dirty="0">
              <a:solidFill>
                <a:schemeClr val="tx1"/>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pic>
        <p:nvPicPr>
          <p:cNvPr id="4" name="Picture 3"/>
          <p:cNvPicPr/>
          <p:nvPr/>
        </p:nvPicPr>
        <p:blipFill rotWithShape="1">
          <a:blip r:embed="rId2">
            <a:biLevel thresh="75000"/>
          </a:blip>
          <a:srcRect l="5523" t="5534" r="1816"/>
          <a:stretch/>
        </p:blipFill>
        <p:spPr bwMode="auto">
          <a:xfrm>
            <a:off x="2378469" y="1196752"/>
            <a:ext cx="5127968" cy="3888432"/>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3">
            <a:biLevel thresh="75000"/>
          </a:blip>
          <a:srcRect t="30744" r="2830"/>
          <a:stretch/>
        </p:blipFill>
        <p:spPr bwMode="auto">
          <a:xfrm>
            <a:off x="2951820" y="5230627"/>
            <a:ext cx="3240359" cy="11846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367365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17969</TotalTime>
  <Words>1185</Words>
  <Application>Microsoft Office PowerPoint</Application>
  <PresentationFormat>On-screen Show (4:3)</PresentationFormat>
  <Paragraphs>83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Solstice</vt:lpstr>
      <vt:lpstr>المحاضرة الثامنة تصميم القوابض الإحتكاكية</vt:lpstr>
      <vt:lpstr>القابض Clutch</vt:lpstr>
      <vt:lpstr>الفرق بين القابض والفرملة</vt:lpstr>
      <vt:lpstr>الفرق بين القابض والإزدواج</vt:lpstr>
      <vt:lpstr>أنواع القوابض Types of Clutches</vt:lpstr>
      <vt:lpstr>القابض ذو الفك المربع Square Jaw Clutch</vt:lpstr>
      <vt:lpstr>القابض الإحتكاكي المفرد القرص Single Plate Friction Clutch</vt:lpstr>
      <vt:lpstr>أسس تصنيف القوابض الإحتكاكية</vt:lpstr>
      <vt:lpstr>تقدير العزم المنقول للقابض المفرد القرص</vt:lpstr>
      <vt:lpstr>نظريات تقدير العزم للقوابض </vt:lpstr>
      <vt:lpstr>توزيع الضغط على قرص الإحتكاك لنظرية الضغط المنتظم</vt:lpstr>
      <vt:lpstr>نظريات تقدير العزم للقوابض </vt:lpstr>
      <vt:lpstr>توزيع الضغط على قرص الإحتكاك لنظرية التآكل المنتظم</vt:lpstr>
      <vt:lpstr>الإعتبارات التصميمية لنظريتي الضغط والتآكل المنتظم</vt:lpstr>
      <vt:lpstr>الإعتبارات التصميمية لنظريتي الضغط والتآكل المنتظم</vt:lpstr>
      <vt:lpstr>العوامل التي تؤثر على تصميم القوابض الإحتكاكية</vt:lpstr>
      <vt:lpstr>القابص المتعدد الأقراص Multi-Disk Clutch</vt:lpstr>
      <vt:lpstr>ميكانيكية عمل القابص المتعدد الأقراص</vt:lpstr>
      <vt:lpstr>القابض المخروطي Cone Clutch</vt:lpstr>
      <vt:lpstr>ميكانيكية عمل القابص المخروطي</vt:lpstr>
      <vt:lpstr>الأبعاد الهندسية للعزم للقابض المخروطي</vt:lpstr>
      <vt:lpstr>تخطيط الجسم الحر للقوى على القابض المخروطي</vt:lpstr>
      <vt:lpstr>نظريات تصميم القابض المخروطي</vt:lpstr>
      <vt:lpstr>القابض الطارد المركزي  Centrifugal Clutch</vt:lpstr>
      <vt:lpstr>ميكانيكية عمل القابص الطارد المركزي</vt:lpstr>
      <vt:lpstr>القوى المؤثرة على حذاء القابض الطارد المركزي</vt:lpstr>
      <vt:lpstr>معادلة الطاقة Energy Equation</vt:lpstr>
      <vt:lpstr>معادلة الطاقة الكلية اثناء عملية الدبرجة </vt:lpstr>
      <vt:lpstr>الإعتبارات الحرارية Thermal Considerations</vt:lpstr>
      <vt:lpstr>منحنى العلاقة بين درجة حرارة ملحقات القابض مع الزمن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الاحتكاك FIRECTION</dc:title>
  <dc:creator>tasneem</dc:creator>
  <cp:lastModifiedBy>MAKKA</cp:lastModifiedBy>
  <cp:revision>287</cp:revision>
  <cp:lastPrinted>2019-07-07T03:01:33Z</cp:lastPrinted>
  <dcterms:created xsi:type="dcterms:W3CDTF">2018-11-14T20:09:54Z</dcterms:created>
  <dcterms:modified xsi:type="dcterms:W3CDTF">2020-11-01T22:40:59Z</dcterms:modified>
</cp:coreProperties>
</file>